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6858000" cx="12192000"/>
  <p:notesSz cx="6858000" cy="9144000"/>
  <p:embeddedFontLst>
    <p:embeddedFont>
      <p:font typeface="Arial Narrow"/>
      <p:regular r:id="rId36"/>
      <p:bold r:id="rId37"/>
      <p:italic r:id="rId38"/>
      <p:boldItalic r:id="rId39"/>
    </p:embeddedFont>
    <p:embeddedFont>
      <p:font typeface="Lato"/>
      <p:regular r:id="rId40"/>
      <p:bold r:id="rId41"/>
      <p:italic r:id="rId42"/>
      <p:boldItalic r:id="rId43"/>
    </p:embeddedFont>
    <p:embeddedFont>
      <p:font typeface="Arial Black"/>
      <p:regular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9" roundtripDataSignature="AMtx7mgGMX869M26XFkrMBqD3mYtsUy/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regular.fntdata"/><Relationship Id="rId42" Type="http://schemas.openxmlformats.org/officeDocument/2006/relationships/font" Target="fonts/Lato-italic.fntdata"/><Relationship Id="rId41" Type="http://schemas.openxmlformats.org/officeDocument/2006/relationships/font" Target="fonts/Lato-bold.fntdata"/><Relationship Id="rId44" Type="http://schemas.openxmlformats.org/officeDocument/2006/relationships/font" Target="fonts/ArialBlack-regular.fntdata"/><Relationship Id="rId43" Type="http://schemas.openxmlformats.org/officeDocument/2006/relationships/font" Target="fonts/Lato-boldItalic.fntdata"/><Relationship Id="rId46" Type="http://schemas.openxmlformats.org/officeDocument/2006/relationships/font" Target="fonts/OpenSans-bold.fntdata"/><Relationship Id="rId45" Type="http://schemas.openxmlformats.org/officeDocument/2006/relationships/font" Target="fonts/OpenSans-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OpenSans-boldItalic.fntdata"/><Relationship Id="rId47" Type="http://schemas.openxmlformats.org/officeDocument/2006/relationships/font" Target="fonts/OpenSans-italic.fntdata"/><Relationship Id="rId4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ArialNarrow-bold.fntdata"/><Relationship Id="rId36" Type="http://schemas.openxmlformats.org/officeDocument/2006/relationships/font" Target="fonts/ArialNarrow-regular.fntdata"/><Relationship Id="rId39" Type="http://schemas.openxmlformats.org/officeDocument/2006/relationships/font" Target="fonts/ArialNarrow-boldItalic.fntdata"/><Relationship Id="rId38" Type="http://schemas.openxmlformats.org/officeDocument/2006/relationships/font" Target="fonts/ArialNarrow-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https://www.youtube.com/watch?v=a-JIo4MgNMo</a:t>
            </a:r>
            <a:endParaRPr/>
          </a:p>
        </p:txBody>
      </p:sp>
      <p:sp>
        <p:nvSpPr>
          <p:cNvPr id="199" name="Google Shape;19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cac6b75ac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cac6b75ac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gcac6b75ac5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313537"/>
              </a:buClr>
              <a:buSzPts val="1200"/>
              <a:buFont typeface="Open Sans"/>
              <a:buChar char="-"/>
            </a:pPr>
            <a:r>
              <a:rPr b="0" i="0" lang="en-US">
                <a:solidFill>
                  <a:srgbClr val="313537"/>
                </a:solidFill>
                <a:latin typeface="Open Sans"/>
                <a:ea typeface="Open Sans"/>
                <a:cs typeface="Open Sans"/>
                <a:sym typeface="Open Sans"/>
              </a:rPr>
              <a:t>A research affiliate of Arizona State University (ASU), SciStarter hosts an active community of over 100,000 registered citizen scientists and millions of additional site visitors. </a:t>
            </a:r>
            <a:endParaRPr/>
          </a:p>
        </p:txBody>
      </p:sp>
      <p:sp>
        <p:nvSpPr>
          <p:cNvPr id="293" name="Google Shape;29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c7d95c487a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gc7d95c487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313537"/>
              </a:buClr>
              <a:buSzPts val="1200"/>
              <a:buFont typeface="Open Sans"/>
              <a:buChar char="-"/>
            </a:pPr>
            <a:r>
              <a:rPr b="0" i="0" lang="en-US">
                <a:solidFill>
                  <a:srgbClr val="313537"/>
                </a:solidFill>
                <a:latin typeface="Open Sans"/>
                <a:ea typeface="Open Sans"/>
                <a:cs typeface="Open Sans"/>
                <a:sym typeface="Open Sans"/>
              </a:rPr>
              <a:t>SciStarter offers people guidance and support with projects, tools and resources to successfully engage in citizen science. </a:t>
            </a:r>
            <a:endParaRPr/>
          </a:p>
        </p:txBody>
      </p:sp>
      <p:sp>
        <p:nvSpPr>
          <p:cNvPr id="334" name="Google Shape;33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scientist didn’t ask you to analyze the data or communicate the results to other in this project. But every project offers opportunities to take it further. For example in Project Squirrel allows you to explore further, by data, analyze and interpret it and share results with your own community. Don’t feel limited by what the project scientist asks of you. </a:t>
            </a:r>
            <a:endParaRPr/>
          </a:p>
        </p:txBody>
      </p:sp>
      <p:sp>
        <p:nvSpPr>
          <p:cNvPr id="428" name="Google Shape;42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ce4b64f51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gce4b64f51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gce4b64f515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ce4b64f515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ce4b64f515_0_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gce4b64f515_0_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1" name="Google Shape;50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4" name="Google Shape;524;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cceeb6c26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5" name="Google Shape;535;gcceeb6c26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gcceeb6c26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3" name="Shape 33"/>
        <p:cNvGrpSpPr/>
        <p:nvPr/>
      </p:nvGrpSpPr>
      <p:grpSpPr>
        <a:xfrm>
          <a:off x="0" y="0"/>
          <a:ext cx="0" cy="0"/>
          <a:chOff x="0" y="0"/>
          <a:chExt cx="0" cy="0"/>
        </a:xfrm>
      </p:grpSpPr>
      <p:sp>
        <p:nvSpPr>
          <p:cNvPr id="34" name="Google Shape;34;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6" name="Google Shape;36;p3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7" name="Google Shape;37;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 name="Shape 40"/>
        <p:cNvGrpSpPr/>
        <p:nvPr/>
      </p:nvGrpSpPr>
      <p:grpSpPr>
        <a:xfrm>
          <a:off x="0" y="0"/>
          <a:ext cx="0" cy="0"/>
          <a:chOff x="0" y="0"/>
          <a:chExt cx="0" cy="0"/>
        </a:xfrm>
      </p:grpSpPr>
      <p:sp>
        <p:nvSpPr>
          <p:cNvPr id="41" name="Google Shape;41;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 name="Shape 44"/>
        <p:cNvGrpSpPr/>
        <p:nvPr/>
      </p:nvGrpSpPr>
      <p:grpSpPr>
        <a:xfrm>
          <a:off x="0" y="0"/>
          <a:ext cx="0" cy="0"/>
          <a:chOff x="0" y="0"/>
          <a:chExt cx="0" cy="0"/>
        </a:xfrm>
      </p:grpSpPr>
      <p:sp>
        <p:nvSpPr>
          <p:cNvPr id="45" name="Google Shape;45;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4"/>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7" name="Google Shape;47;p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8" name="Google Shape;48;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3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3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3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3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3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0" name="Shape 60"/>
        <p:cNvGrpSpPr/>
        <p:nvPr/>
      </p:nvGrpSpPr>
      <p:grpSpPr>
        <a:xfrm>
          <a:off x="0" y="0"/>
          <a:ext cx="0" cy="0"/>
          <a:chOff x="0" y="0"/>
          <a:chExt cx="0" cy="0"/>
        </a:xfrm>
      </p:grpSpPr>
      <p:sp>
        <p:nvSpPr>
          <p:cNvPr id="61" name="Google Shape;61;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4" name="Google Shape;94;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3.xml"/><Relationship Id="rId12" Type="http://schemas.openxmlformats.org/officeDocument/2006/relationships/slideLayout" Target="../slideLayouts/slideLayout11.xml"/><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15" name="Google Shape;15;p28"/>
          <p:cNvPicPr preferRelativeResize="0"/>
          <p:nvPr/>
        </p:nvPicPr>
        <p:blipFill rotWithShape="1">
          <a:blip r:embed="rId1">
            <a:alphaModFix/>
          </a:blip>
          <a:srcRect b="0" l="0" r="0" t="0"/>
          <a:stretch/>
        </p:blipFill>
        <p:spPr>
          <a:xfrm>
            <a:off x="10238015" y="6311900"/>
            <a:ext cx="1826440" cy="51596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4" name="Shape 84"/>
        <p:cNvGrpSpPr/>
        <p:nvPr/>
      </p:nvGrpSpPr>
      <p:grpSpPr>
        <a:xfrm>
          <a:off x="0" y="0"/>
          <a:ext cx="0" cy="0"/>
          <a:chOff x="0" y="0"/>
          <a:chExt cx="0" cy="0"/>
        </a:xfrm>
      </p:grpSpPr>
      <p:sp>
        <p:nvSpPr>
          <p:cNvPr id="85" name="Google Shape;85;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7" name="Google Shape;87;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8" name="Google Shape;88;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9" name="Google Shape;89;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1200" u="none">
                <a:solidFill>
                  <a:schemeClr val="lt1"/>
                </a:solidFill>
                <a:latin typeface="Calibri"/>
                <a:ea typeface="Calibri"/>
                <a:cs typeface="Calibri"/>
                <a:sym typeface="Calibri"/>
              </a:defRPr>
            </a:lvl1pPr>
            <a:lvl2pPr indent="0" lvl="1" marL="0" marR="0" rtl="0" algn="r">
              <a:spcBef>
                <a:spcPts val="0"/>
              </a:spcBef>
              <a:buNone/>
              <a:defRPr b="0" sz="1200" u="none">
                <a:solidFill>
                  <a:schemeClr val="lt1"/>
                </a:solidFill>
                <a:latin typeface="Calibri"/>
                <a:ea typeface="Calibri"/>
                <a:cs typeface="Calibri"/>
                <a:sym typeface="Calibri"/>
              </a:defRPr>
            </a:lvl2pPr>
            <a:lvl3pPr indent="0" lvl="2" marL="0" marR="0" rtl="0" algn="r">
              <a:spcBef>
                <a:spcPts val="0"/>
              </a:spcBef>
              <a:buNone/>
              <a:defRPr b="0" sz="1200" u="none">
                <a:solidFill>
                  <a:schemeClr val="lt1"/>
                </a:solidFill>
                <a:latin typeface="Calibri"/>
                <a:ea typeface="Calibri"/>
                <a:cs typeface="Calibri"/>
                <a:sym typeface="Calibri"/>
              </a:defRPr>
            </a:lvl3pPr>
            <a:lvl4pPr indent="0" lvl="3" marL="0" marR="0" rtl="0" algn="r">
              <a:spcBef>
                <a:spcPts val="0"/>
              </a:spcBef>
              <a:buNone/>
              <a:defRPr b="0" sz="1200" u="none">
                <a:solidFill>
                  <a:schemeClr val="lt1"/>
                </a:solidFill>
                <a:latin typeface="Calibri"/>
                <a:ea typeface="Calibri"/>
                <a:cs typeface="Calibri"/>
                <a:sym typeface="Calibri"/>
              </a:defRPr>
            </a:lvl4pPr>
            <a:lvl5pPr indent="0" lvl="4" marL="0" marR="0" rtl="0" algn="r">
              <a:spcBef>
                <a:spcPts val="0"/>
              </a:spcBef>
              <a:buNone/>
              <a:defRPr b="0" sz="1200" u="none">
                <a:solidFill>
                  <a:schemeClr val="lt1"/>
                </a:solidFill>
                <a:latin typeface="Calibri"/>
                <a:ea typeface="Calibri"/>
                <a:cs typeface="Calibri"/>
                <a:sym typeface="Calibri"/>
              </a:defRPr>
            </a:lvl5pPr>
            <a:lvl6pPr indent="0" lvl="5" marL="0" marR="0" rtl="0" algn="r">
              <a:spcBef>
                <a:spcPts val="0"/>
              </a:spcBef>
              <a:buNone/>
              <a:defRPr b="0" sz="1200" u="none">
                <a:solidFill>
                  <a:schemeClr val="lt1"/>
                </a:solidFill>
                <a:latin typeface="Calibri"/>
                <a:ea typeface="Calibri"/>
                <a:cs typeface="Calibri"/>
                <a:sym typeface="Calibri"/>
              </a:defRPr>
            </a:lvl6pPr>
            <a:lvl7pPr indent="0" lvl="6" marL="0" marR="0" rtl="0" algn="r">
              <a:spcBef>
                <a:spcPts val="0"/>
              </a:spcBef>
              <a:buNone/>
              <a:defRPr b="0" sz="1200" u="none">
                <a:solidFill>
                  <a:schemeClr val="lt1"/>
                </a:solidFill>
                <a:latin typeface="Calibri"/>
                <a:ea typeface="Calibri"/>
                <a:cs typeface="Calibri"/>
                <a:sym typeface="Calibri"/>
              </a:defRPr>
            </a:lvl7pPr>
            <a:lvl8pPr indent="0" lvl="7" marL="0" marR="0" rtl="0" algn="r">
              <a:spcBef>
                <a:spcPts val="0"/>
              </a:spcBef>
              <a:buNone/>
              <a:defRPr b="0" sz="1200" u="none">
                <a:solidFill>
                  <a:schemeClr val="lt1"/>
                </a:solidFill>
                <a:latin typeface="Calibri"/>
                <a:ea typeface="Calibri"/>
                <a:cs typeface="Calibri"/>
                <a:sym typeface="Calibri"/>
              </a:defRPr>
            </a:lvl8pPr>
            <a:lvl9pPr indent="0" lvl="8" marL="0" marR="0" rtl="0" algn="r">
              <a:spcBef>
                <a:spcPts val="0"/>
              </a:spcBef>
              <a:buNone/>
              <a:defRPr b="0" sz="1200" u="non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90" name="Google Shape;90;p35"/>
          <p:cNvPicPr preferRelativeResize="0"/>
          <p:nvPr/>
        </p:nvPicPr>
        <p:blipFill rotWithShape="1">
          <a:blip r:embed="rId1">
            <a:alphaModFix/>
          </a:blip>
          <a:srcRect b="0" l="0" r="0" t="0"/>
          <a:stretch/>
        </p:blipFill>
        <p:spPr>
          <a:xfrm>
            <a:off x="10238015" y="6311900"/>
            <a:ext cx="1826440" cy="51596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1" r:id="rId2"/>
    <p:sldLayoutId id="2147483662"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hyperlink" Target="http://www.youtube.com/watch?v=a-JIo4MgNMo" TargetMode="Externa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9.jpg"/><Relationship Id="rId4" Type="http://schemas.openxmlformats.org/officeDocument/2006/relationships/image" Target="../media/image23.jpg"/><Relationship Id="rId5" Type="http://schemas.openxmlformats.org/officeDocument/2006/relationships/image" Target="../media/image20.jpg"/><Relationship Id="rId6" Type="http://schemas.openxmlformats.org/officeDocument/2006/relationships/image" Target="../media/image24.jpg"/><Relationship Id="rId7"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4.jpg"/><Relationship Id="rId4" Type="http://schemas.openxmlformats.org/officeDocument/2006/relationships/image" Target="../media/image21.jpg"/><Relationship Id="rId5"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9.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2.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33.jpg"/><Relationship Id="rId4" Type="http://schemas.openxmlformats.org/officeDocument/2006/relationships/image" Target="../media/image7.png"/><Relationship Id="rId5"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7.png"/><Relationship Id="rId7"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1.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 name="Google Shape;106;p1"/>
          <p:cNvSpPr/>
          <p:nvPr/>
        </p:nvSpPr>
        <p:spPr>
          <a:xfrm>
            <a:off x="562676" y="435547"/>
            <a:ext cx="6737283" cy="6182357"/>
          </a:xfrm>
          <a:custGeom>
            <a:rect b="b" l="l" r="r" t="t"/>
            <a:pathLst>
              <a:path extrusionOk="0" h="6182357" w="6737283">
                <a:moveTo>
                  <a:pt x="3069308" y="4700856"/>
                </a:moveTo>
                <a:cubicBezTo>
                  <a:pt x="3069308" y="4700856"/>
                  <a:pt x="3069308" y="4700856"/>
                  <a:pt x="3741219" y="4700856"/>
                </a:cubicBezTo>
                <a:cubicBezTo>
                  <a:pt x="3752103" y="4700856"/>
                  <a:pt x="3762716" y="4702301"/>
                  <a:pt x="3772851" y="4705057"/>
                </a:cubicBezTo>
                <a:lnTo>
                  <a:pt x="3794606" y="4714179"/>
                </a:lnTo>
                <a:lnTo>
                  <a:pt x="3781311" y="4737174"/>
                </a:lnTo>
                <a:cubicBezTo>
                  <a:pt x="3661094" y="4945091"/>
                  <a:pt x="3507217" y="5211226"/>
                  <a:pt x="3310253" y="5551879"/>
                </a:cubicBezTo>
                <a:cubicBezTo>
                  <a:pt x="3251787" y="5652849"/>
                  <a:pt x="3146543" y="5714986"/>
                  <a:pt x="3029608" y="5714986"/>
                </a:cubicBezTo>
                <a:cubicBezTo>
                  <a:pt x="3029608" y="5714986"/>
                  <a:pt x="3029608" y="5714986"/>
                  <a:pt x="2804018" y="5714986"/>
                </a:cubicBezTo>
                <a:lnTo>
                  <a:pt x="2777702" y="5714986"/>
                </a:lnTo>
                <a:lnTo>
                  <a:pt x="2752590" y="5671743"/>
                </a:lnTo>
                <a:cubicBezTo>
                  <a:pt x="2717624" y="5611527"/>
                  <a:pt x="2676937" y="5541461"/>
                  <a:pt x="2629591" y="5459928"/>
                </a:cubicBezTo>
                <a:cubicBezTo>
                  <a:pt x="2607825" y="5423781"/>
                  <a:pt x="2607825" y="5377515"/>
                  <a:pt x="2629591" y="5341369"/>
                </a:cubicBezTo>
                <a:cubicBezTo>
                  <a:pt x="2629591" y="5341369"/>
                  <a:pt x="2629591" y="5341369"/>
                  <a:pt x="2966273" y="4761581"/>
                </a:cubicBezTo>
                <a:cubicBezTo>
                  <a:pt x="2986591" y="4723990"/>
                  <a:pt x="3027222" y="4700856"/>
                  <a:pt x="3069308" y="4700856"/>
                </a:cubicBezTo>
                <a:close/>
                <a:moveTo>
                  <a:pt x="1224901" y="1955792"/>
                </a:moveTo>
                <a:cubicBezTo>
                  <a:pt x="1224901" y="1955792"/>
                  <a:pt x="1224901" y="1955792"/>
                  <a:pt x="3029608" y="1955792"/>
                </a:cubicBezTo>
                <a:cubicBezTo>
                  <a:pt x="3146543" y="1955792"/>
                  <a:pt x="3251787" y="2017927"/>
                  <a:pt x="3310253" y="2118897"/>
                </a:cubicBezTo>
                <a:cubicBezTo>
                  <a:pt x="3310253" y="2118897"/>
                  <a:pt x="3310253" y="2118897"/>
                  <a:pt x="4210658" y="3676167"/>
                </a:cubicBezTo>
                <a:cubicBezTo>
                  <a:pt x="4269127" y="3773254"/>
                  <a:pt x="4269127" y="3897524"/>
                  <a:pt x="4210658" y="3994611"/>
                </a:cubicBezTo>
                <a:cubicBezTo>
                  <a:pt x="4210658" y="3994611"/>
                  <a:pt x="4210658" y="3994611"/>
                  <a:pt x="3876332" y="4572836"/>
                </a:cubicBezTo>
                <a:lnTo>
                  <a:pt x="3848155" y="4621566"/>
                </a:lnTo>
                <a:lnTo>
                  <a:pt x="3849147" y="4621982"/>
                </a:lnTo>
                <a:cubicBezTo>
                  <a:pt x="3869405" y="4633806"/>
                  <a:pt x="3886592" y="4650930"/>
                  <a:pt x="3898871" y="4672132"/>
                </a:cubicBezTo>
                <a:cubicBezTo>
                  <a:pt x="3898871" y="4672132"/>
                  <a:pt x="3898871" y="4672132"/>
                  <a:pt x="4277007" y="5326128"/>
                </a:cubicBezTo>
                <a:cubicBezTo>
                  <a:pt x="4301562" y="5366901"/>
                  <a:pt x="4301562" y="5419090"/>
                  <a:pt x="4277007" y="5459864"/>
                </a:cubicBezTo>
                <a:cubicBezTo>
                  <a:pt x="4277007" y="5459864"/>
                  <a:pt x="4277007" y="5459864"/>
                  <a:pt x="3898871" y="6113858"/>
                </a:cubicBezTo>
                <a:cubicBezTo>
                  <a:pt x="3874315" y="6156262"/>
                  <a:pt x="3830117" y="6182357"/>
                  <a:pt x="3781008" y="6182357"/>
                </a:cubicBezTo>
                <a:cubicBezTo>
                  <a:pt x="3781008" y="6182357"/>
                  <a:pt x="3781008" y="6182357"/>
                  <a:pt x="3023097" y="6182357"/>
                </a:cubicBezTo>
                <a:cubicBezTo>
                  <a:pt x="2975624" y="6182357"/>
                  <a:pt x="2929791" y="6156262"/>
                  <a:pt x="2906873" y="6113858"/>
                </a:cubicBezTo>
                <a:cubicBezTo>
                  <a:pt x="2906873" y="6113858"/>
                  <a:pt x="2906873" y="6113858"/>
                  <a:pt x="2703171" y="5763071"/>
                </a:cubicBezTo>
                <a:lnTo>
                  <a:pt x="2680160" y="5723442"/>
                </a:lnTo>
                <a:lnTo>
                  <a:pt x="2698266" y="5723442"/>
                </a:lnTo>
                <a:lnTo>
                  <a:pt x="2783847" y="5723442"/>
                </a:lnTo>
                <a:lnTo>
                  <a:pt x="2821024" y="5787465"/>
                </a:lnTo>
                <a:cubicBezTo>
                  <a:pt x="2963061" y="6032063"/>
                  <a:pt x="2963061" y="6032063"/>
                  <a:pt x="2963061" y="6032063"/>
                </a:cubicBezTo>
                <a:cubicBezTo>
                  <a:pt x="2983379" y="6069654"/>
                  <a:pt x="3024013" y="6092789"/>
                  <a:pt x="3066098" y="6092789"/>
                </a:cubicBezTo>
                <a:cubicBezTo>
                  <a:pt x="3738009" y="6092789"/>
                  <a:pt x="3738009" y="6092789"/>
                  <a:pt x="3738009" y="6092789"/>
                </a:cubicBezTo>
                <a:cubicBezTo>
                  <a:pt x="3781544" y="6092789"/>
                  <a:pt x="3820727" y="6069654"/>
                  <a:pt x="3842495" y="6032063"/>
                </a:cubicBezTo>
                <a:cubicBezTo>
                  <a:pt x="4177725" y="5452277"/>
                  <a:pt x="4177725" y="5452277"/>
                  <a:pt x="4177725" y="5452277"/>
                </a:cubicBezTo>
                <a:cubicBezTo>
                  <a:pt x="4199493" y="5416129"/>
                  <a:pt x="4199493" y="5369862"/>
                  <a:pt x="4177725" y="5333715"/>
                </a:cubicBezTo>
                <a:cubicBezTo>
                  <a:pt x="3842495" y="4753929"/>
                  <a:pt x="3842495" y="4753929"/>
                  <a:pt x="3842495" y="4753929"/>
                </a:cubicBezTo>
                <a:cubicBezTo>
                  <a:pt x="3831611" y="4735132"/>
                  <a:pt x="3816373" y="4719950"/>
                  <a:pt x="3798415" y="4709469"/>
                </a:cubicBezTo>
                <a:lnTo>
                  <a:pt x="3793314" y="4707332"/>
                </a:lnTo>
                <a:lnTo>
                  <a:pt x="3820658" y="4660042"/>
                </a:lnTo>
                <a:lnTo>
                  <a:pt x="3840992" y="4624871"/>
                </a:lnTo>
                <a:lnTo>
                  <a:pt x="3819901" y="4616027"/>
                </a:lnTo>
                <a:cubicBezTo>
                  <a:pt x="3808467" y="4612917"/>
                  <a:pt x="3796497" y="4611287"/>
                  <a:pt x="3784220" y="4611287"/>
                </a:cubicBezTo>
                <a:cubicBezTo>
                  <a:pt x="3026308" y="4611287"/>
                  <a:pt x="3026308" y="4611287"/>
                  <a:pt x="3026308" y="4611287"/>
                </a:cubicBezTo>
                <a:cubicBezTo>
                  <a:pt x="2978837" y="4611287"/>
                  <a:pt x="2933002" y="4637381"/>
                  <a:pt x="2910085" y="4679784"/>
                </a:cubicBezTo>
                <a:cubicBezTo>
                  <a:pt x="2530311" y="5333780"/>
                  <a:pt x="2530311" y="5333780"/>
                  <a:pt x="2530311" y="5333780"/>
                </a:cubicBezTo>
                <a:cubicBezTo>
                  <a:pt x="2505755" y="5374553"/>
                  <a:pt x="2505755" y="5426742"/>
                  <a:pt x="2530311" y="5467516"/>
                </a:cubicBezTo>
                <a:cubicBezTo>
                  <a:pt x="2577782" y="5549264"/>
                  <a:pt x="2619319" y="5620796"/>
                  <a:pt x="2655665" y="5683385"/>
                </a:cubicBezTo>
                <a:lnTo>
                  <a:pt x="2674016" y="5714986"/>
                </a:lnTo>
                <a:lnTo>
                  <a:pt x="2589006" y="5714986"/>
                </a:lnTo>
                <a:cubicBezTo>
                  <a:pt x="2324645" y="5714986"/>
                  <a:pt x="1901667" y="5714986"/>
                  <a:pt x="1224901" y="5714986"/>
                </a:cubicBezTo>
                <a:cubicBezTo>
                  <a:pt x="1111864" y="5714986"/>
                  <a:pt x="1002723" y="5652849"/>
                  <a:pt x="948152" y="5551879"/>
                </a:cubicBezTo>
                <a:cubicBezTo>
                  <a:pt x="948152" y="5551879"/>
                  <a:pt x="948152" y="5551879"/>
                  <a:pt x="43852" y="3994611"/>
                </a:cubicBezTo>
                <a:cubicBezTo>
                  <a:pt x="-14617" y="3897524"/>
                  <a:pt x="-14617" y="3773254"/>
                  <a:pt x="43852" y="3676167"/>
                </a:cubicBezTo>
                <a:cubicBezTo>
                  <a:pt x="43852" y="3676167"/>
                  <a:pt x="43852" y="3676167"/>
                  <a:pt x="948152" y="2118897"/>
                </a:cubicBezTo>
                <a:cubicBezTo>
                  <a:pt x="1002723" y="2017927"/>
                  <a:pt x="1111864" y="1955792"/>
                  <a:pt x="1224901" y="1955792"/>
                </a:cubicBezTo>
                <a:close/>
                <a:moveTo>
                  <a:pt x="4371721" y="407983"/>
                </a:moveTo>
                <a:cubicBezTo>
                  <a:pt x="5796147" y="407983"/>
                  <a:pt x="5796147" y="407983"/>
                  <a:pt x="5796147" y="407983"/>
                </a:cubicBezTo>
                <a:cubicBezTo>
                  <a:pt x="5868215" y="407983"/>
                  <a:pt x="5961482" y="459723"/>
                  <a:pt x="5999635" y="524399"/>
                </a:cubicBezTo>
                <a:cubicBezTo>
                  <a:pt x="6711847" y="1779100"/>
                  <a:pt x="6711847" y="1779100"/>
                  <a:pt x="6711847" y="1779100"/>
                </a:cubicBezTo>
                <a:cubicBezTo>
                  <a:pt x="6745762" y="1848087"/>
                  <a:pt x="6745762" y="1951567"/>
                  <a:pt x="6711847" y="2020556"/>
                </a:cubicBezTo>
                <a:cubicBezTo>
                  <a:pt x="5999635" y="3275255"/>
                  <a:pt x="5999635" y="3275255"/>
                  <a:pt x="5999635" y="3275255"/>
                </a:cubicBezTo>
                <a:cubicBezTo>
                  <a:pt x="5961482" y="3339932"/>
                  <a:pt x="5868215" y="3391671"/>
                  <a:pt x="5796147" y="3391671"/>
                </a:cubicBezTo>
                <a:lnTo>
                  <a:pt x="4371721" y="3391671"/>
                </a:lnTo>
                <a:cubicBezTo>
                  <a:pt x="4295414" y="3391671"/>
                  <a:pt x="4202149" y="3339932"/>
                  <a:pt x="4168234" y="3275255"/>
                </a:cubicBezTo>
                <a:cubicBezTo>
                  <a:pt x="3456021" y="2020556"/>
                  <a:pt x="3456021" y="2020556"/>
                  <a:pt x="3456021" y="2020556"/>
                </a:cubicBezTo>
                <a:cubicBezTo>
                  <a:pt x="3417866" y="1951567"/>
                  <a:pt x="3417866" y="1848087"/>
                  <a:pt x="3456021" y="1779100"/>
                </a:cubicBezTo>
                <a:cubicBezTo>
                  <a:pt x="4168234" y="524399"/>
                  <a:pt x="4168234" y="524399"/>
                  <a:pt x="4168234" y="524399"/>
                </a:cubicBezTo>
                <a:cubicBezTo>
                  <a:pt x="4202149" y="459723"/>
                  <a:pt x="4295414" y="407983"/>
                  <a:pt x="4371721" y="407983"/>
                </a:cubicBezTo>
                <a:close/>
                <a:moveTo>
                  <a:pt x="2333648" y="0"/>
                </a:moveTo>
                <a:cubicBezTo>
                  <a:pt x="3181225" y="0"/>
                  <a:pt x="3181225" y="0"/>
                  <a:pt x="3181225" y="0"/>
                </a:cubicBezTo>
                <a:cubicBezTo>
                  <a:pt x="3224109" y="0"/>
                  <a:pt x="3279606" y="30787"/>
                  <a:pt x="3302308" y="69272"/>
                </a:cubicBezTo>
                <a:cubicBezTo>
                  <a:pt x="3726096" y="815858"/>
                  <a:pt x="3726096" y="815858"/>
                  <a:pt x="3726096" y="815858"/>
                </a:cubicBezTo>
                <a:cubicBezTo>
                  <a:pt x="3746277" y="856908"/>
                  <a:pt x="3746277" y="918482"/>
                  <a:pt x="3726096" y="959532"/>
                </a:cubicBezTo>
                <a:cubicBezTo>
                  <a:pt x="3302308" y="1706117"/>
                  <a:pt x="3302308" y="1706117"/>
                  <a:pt x="3302308" y="1706117"/>
                </a:cubicBezTo>
                <a:cubicBezTo>
                  <a:pt x="3279606" y="1744603"/>
                  <a:pt x="3224109" y="1775389"/>
                  <a:pt x="3181225" y="1775389"/>
                </a:cubicBezTo>
                <a:lnTo>
                  <a:pt x="2333648" y="1775389"/>
                </a:lnTo>
                <a:cubicBezTo>
                  <a:pt x="2288242" y="1775389"/>
                  <a:pt x="2232746" y="1744603"/>
                  <a:pt x="2212565" y="1706117"/>
                </a:cubicBezTo>
                <a:cubicBezTo>
                  <a:pt x="1788776" y="959532"/>
                  <a:pt x="1788776" y="959532"/>
                  <a:pt x="1788776" y="959532"/>
                </a:cubicBezTo>
                <a:cubicBezTo>
                  <a:pt x="1766073" y="918482"/>
                  <a:pt x="1766073" y="856908"/>
                  <a:pt x="1788776" y="815858"/>
                </a:cubicBezTo>
                <a:cubicBezTo>
                  <a:pt x="2212565" y="69272"/>
                  <a:pt x="2212565" y="69272"/>
                  <a:pt x="2212565" y="69272"/>
                </a:cubicBezTo>
                <a:cubicBezTo>
                  <a:pt x="2232746" y="30787"/>
                  <a:pt x="2288242" y="0"/>
                  <a:pt x="2333648" y="0"/>
                </a:cubicBezTo>
                <a:close/>
              </a:path>
            </a:pathLst>
          </a:custGeom>
          <a:solidFill>
            <a:srgbClr val="7F7F7F">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7" name="Google Shape;107;p1"/>
          <p:cNvSpPr txBox="1"/>
          <p:nvPr>
            <p:ph type="ctrTitle"/>
          </p:nvPr>
        </p:nvSpPr>
        <p:spPr>
          <a:xfrm>
            <a:off x="7773559" y="2101240"/>
            <a:ext cx="4418441" cy="265552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6600"/>
              <a:buFont typeface="Arial Black"/>
              <a:buNone/>
            </a:pPr>
            <a:r>
              <a:rPr lang="en-US" sz="6600">
                <a:latin typeface="Arial Black"/>
                <a:ea typeface="Arial Black"/>
                <a:cs typeface="Arial Black"/>
                <a:sym typeface="Arial Black"/>
              </a:rPr>
              <a:t>Citizen Science </a:t>
            </a:r>
            <a:endParaRPr/>
          </a:p>
        </p:txBody>
      </p:sp>
      <p:sp>
        <p:nvSpPr>
          <p:cNvPr id="108" name="Google Shape;108;p1"/>
          <p:cNvSpPr txBox="1"/>
          <p:nvPr>
            <p:ph idx="1" type="subTitle"/>
          </p:nvPr>
        </p:nvSpPr>
        <p:spPr>
          <a:xfrm>
            <a:off x="7899622" y="1596835"/>
            <a:ext cx="3824961" cy="363851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None/>
            </a:pPr>
            <a:r>
              <a:rPr lang="en-US" sz="3600">
                <a:latin typeface="Arial Narrow"/>
                <a:ea typeface="Arial Narrow"/>
                <a:cs typeface="Arial Narrow"/>
                <a:sym typeface="Arial Narrow"/>
              </a:rPr>
              <a:t>What is it and how can you get involved? </a:t>
            </a:r>
            <a:endParaRPr sz="3600">
              <a:latin typeface="Arial Narrow"/>
              <a:ea typeface="Arial Narrow"/>
              <a:cs typeface="Arial Narrow"/>
              <a:sym typeface="Arial Narrow"/>
            </a:endParaRPr>
          </a:p>
        </p:txBody>
      </p:sp>
      <p:pic>
        <p:nvPicPr>
          <p:cNvPr descr="Brain outline" id="109" name="Google Shape;109;p1"/>
          <p:cNvPicPr preferRelativeResize="0"/>
          <p:nvPr/>
        </p:nvPicPr>
        <p:blipFill rotWithShape="1">
          <a:blip r:embed="rId3">
            <a:alphaModFix/>
          </a:blip>
          <a:srcRect b="0" l="0" r="0" t="0"/>
          <a:stretch/>
        </p:blipFill>
        <p:spPr>
          <a:xfrm>
            <a:off x="2758409" y="797100"/>
            <a:ext cx="1118458" cy="1118458"/>
          </a:xfrm>
          <a:prstGeom prst="rect">
            <a:avLst/>
          </a:prstGeom>
          <a:noFill/>
          <a:ln>
            <a:noFill/>
          </a:ln>
        </p:spPr>
      </p:pic>
      <p:pic>
        <p:nvPicPr>
          <p:cNvPr descr="Telescope outline" id="110" name="Google Shape;110;p1"/>
          <p:cNvPicPr preferRelativeResize="0"/>
          <p:nvPr/>
        </p:nvPicPr>
        <p:blipFill rotWithShape="1">
          <a:blip r:embed="rId4">
            <a:alphaModFix/>
          </a:blip>
          <a:srcRect b="0" l="0" r="0" t="0"/>
          <a:stretch/>
        </p:blipFill>
        <p:spPr>
          <a:xfrm>
            <a:off x="1553914" y="3063687"/>
            <a:ext cx="2433099" cy="2433099"/>
          </a:xfrm>
          <a:prstGeom prst="rect">
            <a:avLst/>
          </a:prstGeom>
          <a:noFill/>
          <a:ln>
            <a:noFill/>
          </a:ln>
        </p:spPr>
      </p:pic>
      <p:pic>
        <p:nvPicPr>
          <p:cNvPr descr="Bee with solid fill" id="111" name="Google Shape;111;p1"/>
          <p:cNvPicPr preferRelativeResize="0"/>
          <p:nvPr/>
        </p:nvPicPr>
        <p:blipFill rotWithShape="1">
          <a:blip r:embed="rId5">
            <a:alphaModFix/>
          </a:blip>
          <a:srcRect b="0" l="0" r="0" t="0"/>
          <a:stretch/>
        </p:blipFill>
        <p:spPr>
          <a:xfrm>
            <a:off x="4711455" y="1439456"/>
            <a:ext cx="1864391" cy="1864391"/>
          </a:xfrm>
          <a:prstGeom prst="rect">
            <a:avLst/>
          </a:prstGeom>
          <a:noFill/>
          <a:ln>
            <a:noFill/>
          </a:ln>
        </p:spPr>
      </p:pic>
      <p:pic>
        <p:nvPicPr>
          <p:cNvPr id="112" name="Google Shape;112;p1"/>
          <p:cNvPicPr preferRelativeResize="0"/>
          <p:nvPr/>
        </p:nvPicPr>
        <p:blipFill rotWithShape="1">
          <a:blip r:embed="rId6">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7" name="Shape 117"/>
        <p:cNvGrpSpPr/>
        <p:nvPr/>
      </p:nvGrpSpPr>
      <p:grpSpPr>
        <a:xfrm>
          <a:off x="0" y="0"/>
          <a:ext cx="0" cy="0"/>
          <a:chOff x="0" y="0"/>
          <a:chExt cx="0" cy="0"/>
        </a:xfrm>
      </p:grpSpPr>
      <p:sp>
        <p:nvSpPr>
          <p:cNvPr id="118" name="Google Shape;118;p2"/>
          <p:cNvSpPr/>
          <p:nvPr/>
        </p:nvSpPr>
        <p:spPr>
          <a:xfrm>
            <a:off x="484096" y="470925"/>
            <a:ext cx="4381009" cy="5892104"/>
          </a:xfrm>
          <a:custGeom>
            <a:rect b="b" l="l" r="r" t="t"/>
            <a:pathLst>
              <a:path extrusionOk="0" h="5892104" w="4381009">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 name="Google Shape;119;p2"/>
          <p:cNvSpPr txBox="1"/>
          <p:nvPr>
            <p:ph type="title"/>
          </p:nvPr>
        </p:nvSpPr>
        <p:spPr>
          <a:xfrm>
            <a:off x="863029" y="1012004"/>
            <a:ext cx="3416158" cy="47954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5400"/>
              <a:buFont typeface="Arial Black"/>
              <a:buNone/>
            </a:pPr>
            <a:r>
              <a:rPr lang="en-US" sz="5400">
                <a:solidFill>
                  <a:srgbClr val="FFFFFF"/>
                </a:solidFill>
                <a:latin typeface="Arial Black"/>
                <a:ea typeface="Arial Black"/>
                <a:cs typeface="Arial Black"/>
                <a:sym typeface="Arial Black"/>
              </a:rPr>
              <a:t>Today’s Agenda </a:t>
            </a:r>
            <a:endParaRPr/>
          </a:p>
        </p:txBody>
      </p:sp>
      <p:grpSp>
        <p:nvGrpSpPr>
          <p:cNvPr id="120" name="Google Shape;120;p2"/>
          <p:cNvGrpSpPr/>
          <p:nvPr/>
        </p:nvGrpSpPr>
        <p:grpSpPr>
          <a:xfrm>
            <a:off x="5194300" y="1123708"/>
            <a:ext cx="6513603" cy="4568427"/>
            <a:chOff x="0" y="0"/>
            <a:chExt cx="6513603" cy="4568427"/>
          </a:xfrm>
        </p:grpSpPr>
        <p:sp>
          <p:nvSpPr>
            <p:cNvPr id="121" name="Google Shape;121;p2"/>
            <p:cNvSpPr/>
            <p:nvPr/>
          </p:nvSpPr>
          <p:spPr>
            <a:xfrm>
              <a:off x="0" y="0"/>
              <a:ext cx="6513603" cy="76080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a:off x="230144" y="174753"/>
              <a:ext cx="418445" cy="418445"/>
            </a:xfrm>
            <a:prstGeom prst="rect">
              <a:avLst/>
            </a:prstGeom>
            <a:blipFill rotWithShape="1">
              <a:blip r:embed="rId3">
                <a:alphaModFix/>
              </a:blip>
              <a:stretch>
                <a:fillRect b="0" l="0" r="0" t="0"/>
              </a:stretch>
            </a:blipFill>
            <a:ln cap="flat" cmpd="sng" w="19050">
              <a:solidFill>
                <a:schemeClr val="lt1">
                  <a:alpha val="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a:off x="878734" y="3571"/>
              <a:ext cx="5634869" cy="76080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txBox="1"/>
            <p:nvPr/>
          </p:nvSpPr>
          <p:spPr>
            <a:xfrm>
              <a:off x="878734" y="3571"/>
              <a:ext cx="5634869" cy="760809"/>
            </a:xfrm>
            <a:prstGeom prst="rect">
              <a:avLst/>
            </a:prstGeom>
            <a:noFill/>
            <a:ln>
              <a:noFill/>
            </a:ln>
          </p:spPr>
          <p:txBody>
            <a:bodyPr anchorCtr="0" anchor="ctr" bIns="80500" lIns="80500" spcFirstLastPara="1" rIns="80500" wrap="square" tIns="80500">
              <a:noAutofit/>
            </a:bodyPr>
            <a:lstStyle/>
            <a:p>
              <a:pPr indent="0" lvl="0" marL="0" marR="0" rtl="0" algn="l">
                <a:lnSpc>
                  <a:spcPct val="100000"/>
                </a:lnSpc>
                <a:spcBef>
                  <a:spcPts val="0"/>
                </a:spcBef>
                <a:spcAft>
                  <a:spcPts val="0"/>
                </a:spcAft>
                <a:buClr>
                  <a:schemeClr val="dk1"/>
                </a:buClr>
                <a:buSzPts val="2000"/>
                <a:buFont typeface="Arial Black"/>
                <a:buNone/>
              </a:pPr>
              <a:r>
                <a:rPr b="0" i="0" lang="en-US" sz="2000" u="none" cap="none" strike="noStrike">
                  <a:solidFill>
                    <a:schemeClr val="dk1"/>
                  </a:solidFill>
                  <a:latin typeface="Arial Black"/>
                  <a:ea typeface="Arial Black"/>
                  <a:cs typeface="Arial Black"/>
                  <a:sym typeface="Arial Black"/>
                </a:rPr>
                <a:t>Introductions</a:t>
              </a:r>
              <a:endParaRPr b="0" i="0" sz="2000" u="none" cap="none" strike="noStrike">
                <a:solidFill>
                  <a:schemeClr val="dk1"/>
                </a:solidFill>
                <a:latin typeface="Arial Black"/>
                <a:ea typeface="Arial Black"/>
                <a:cs typeface="Arial Black"/>
                <a:sym typeface="Arial Black"/>
              </a:endParaRPr>
            </a:p>
          </p:txBody>
        </p:sp>
        <p:sp>
          <p:nvSpPr>
            <p:cNvPr id="125" name="Google Shape;125;p2"/>
            <p:cNvSpPr/>
            <p:nvPr/>
          </p:nvSpPr>
          <p:spPr>
            <a:xfrm>
              <a:off x="0" y="954583"/>
              <a:ext cx="6513603" cy="76080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
            <p:cNvSpPr/>
            <p:nvPr/>
          </p:nvSpPr>
          <p:spPr>
            <a:xfrm>
              <a:off x="230144" y="1125765"/>
              <a:ext cx="418445" cy="418445"/>
            </a:xfrm>
            <a:prstGeom prst="rect">
              <a:avLst/>
            </a:prstGeom>
            <a:blipFill rotWithShape="1">
              <a:blip r:embed="rId4">
                <a:alphaModFix/>
              </a:blip>
              <a:stretch>
                <a:fillRect b="0" l="0" r="0" t="0"/>
              </a:stretch>
            </a:blipFill>
            <a:ln cap="flat" cmpd="sng" w="19050">
              <a:solidFill>
                <a:schemeClr val="lt1">
                  <a:alpha val="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
            <p:cNvSpPr/>
            <p:nvPr/>
          </p:nvSpPr>
          <p:spPr>
            <a:xfrm>
              <a:off x="878734" y="954583"/>
              <a:ext cx="5634869" cy="76080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txBox="1"/>
            <p:nvPr/>
          </p:nvSpPr>
          <p:spPr>
            <a:xfrm>
              <a:off x="878734" y="954583"/>
              <a:ext cx="5634869" cy="760809"/>
            </a:xfrm>
            <a:prstGeom prst="rect">
              <a:avLst/>
            </a:prstGeom>
            <a:noFill/>
            <a:ln>
              <a:noFill/>
            </a:ln>
          </p:spPr>
          <p:txBody>
            <a:bodyPr anchorCtr="0" anchor="ctr" bIns="80500" lIns="80500" spcFirstLastPara="1" rIns="80500" wrap="square" tIns="80500">
              <a:noAutofit/>
            </a:bodyPr>
            <a:lstStyle/>
            <a:p>
              <a:pPr indent="0" lvl="0" marL="0" marR="0" rtl="0" algn="l">
                <a:lnSpc>
                  <a:spcPct val="100000"/>
                </a:lnSpc>
                <a:spcBef>
                  <a:spcPts val="0"/>
                </a:spcBef>
                <a:spcAft>
                  <a:spcPts val="0"/>
                </a:spcAft>
                <a:buClr>
                  <a:schemeClr val="dk1"/>
                </a:buClr>
                <a:buSzPts val="2000"/>
                <a:buFont typeface="Arial Black"/>
                <a:buNone/>
              </a:pPr>
              <a:r>
                <a:rPr b="0" i="0" lang="en-US" sz="2000" u="none" cap="none" strike="noStrike">
                  <a:solidFill>
                    <a:schemeClr val="dk1"/>
                  </a:solidFill>
                  <a:latin typeface="Arial Black"/>
                  <a:ea typeface="Arial Black"/>
                  <a:cs typeface="Arial Black"/>
                  <a:sym typeface="Arial Black"/>
                </a:rPr>
                <a:t>What is Citizen Science?</a:t>
              </a:r>
              <a:endParaRPr b="0" i="0" sz="2000" u="none" cap="none" strike="noStrike">
                <a:solidFill>
                  <a:schemeClr val="dk1"/>
                </a:solidFill>
                <a:latin typeface="Arial Black"/>
                <a:ea typeface="Arial Black"/>
                <a:cs typeface="Arial Black"/>
                <a:sym typeface="Arial Black"/>
              </a:endParaRPr>
            </a:p>
          </p:txBody>
        </p:sp>
        <p:sp>
          <p:nvSpPr>
            <p:cNvPr id="129" name="Google Shape;129;p2"/>
            <p:cNvSpPr/>
            <p:nvPr/>
          </p:nvSpPr>
          <p:spPr>
            <a:xfrm>
              <a:off x="0" y="1905595"/>
              <a:ext cx="6513603" cy="76080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a:off x="230144" y="2076777"/>
              <a:ext cx="418445" cy="418445"/>
            </a:xfrm>
            <a:prstGeom prst="rect">
              <a:avLst/>
            </a:prstGeom>
            <a:blipFill rotWithShape="1">
              <a:blip r:embed="rId5">
                <a:alphaModFix/>
              </a:blip>
              <a:stretch>
                <a:fillRect b="0" l="0" r="0" t="0"/>
              </a:stretch>
            </a:blipFill>
            <a:ln cap="flat" cmpd="sng" w="19050">
              <a:solidFill>
                <a:schemeClr val="lt1">
                  <a:alpha val="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a:off x="878734" y="1905595"/>
              <a:ext cx="5634869" cy="76080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
            <p:cNvSpPr txBox="1"/>
            <p:nvPr/>
          </p:nvSpPr>
          <p:spPr>
            <a:xfrm>
              <a:off x="878734" y="1905595"/>
              <a:ext cx="5634869" cy="760809"/>
            </a:xfrm>
            <a:prstGeom prst="rect">
              <a:avLst/>
            </a:prstGeom>
            <a:noFill/>
            <a:ln>
              <a:noFill/>
            </a:ln>
          </p:spPr>
          <p:txBody>
            <a:bodyPr anchorCtr="0" anchor="ctr" bIns="80500" lIns="80500" spcFirstLastPara="1" rIns="80500" wrap="square" tIns="80500">
              <a:noAutofit/>
            </a:bodyPr>
            <a:lstStyle/>
            <a:p>
              <a:pPr indent="0" lvl="0" marL="0" marR="0" rtl="0" algn="l">
                <a:lnSpc>
                  <a:spcPct val="100000"/>
                </a:lnSpc>
                <a:spcBef>
                  <a:spcPts val="0"/>
                </a:spcBef>
                <a:spcAft>
                  <a:spcPts val="0"/>
                </a:spcAft>
                <a:buClr>
                  <a:schemeClr val="dk1"/>
                </a:buClr>
                <a:buSzPts val="2000"/>
                <a:buFont typeface="Arial Black"/>
                <a:buNone/>
              </a:pPr>
              <a:r>
                <a:rPr b="0" i="0" lang="en-US" sz="2000" u="none" cap="none" strike="noStrike">
                  <a:solidFill>
                    <a:schemeClr val="dk1"/>
                  </a:solidFill>
                  <a:latin typeface="Arial Black"/>
                  <a:ea typeface="Arial Black"/>
                  <a:cs typeface="Arial Black"/>
                  <a:sym typeface="Arial Black"/>
                </a:rPr>
                <a:t>How to Get Started</a:t>
              </a:r>
              <a:endParaRPr b="0" i="0" sz="2000" u="none" cap="none" strike="noStrike">
                <a:solidFill>
                  <a:schemeClr val="dk1"/>
                </a:solidFill>
                <a:latin typeface="Arial Black"/>
                <a:ea typeface="Arial Black"/>
                <a:cs typeface="Arial Black"/>
                <a:sym typeface="Arial Black"/>
              </a:endParaRPr>
            </a:p>
          </p:txBody>
        </p:sp>
        <p:sp>
          <p:nvSpPr>
            <p:cNvPr id="133" name="Google Shape;133;p2"/>
            <p:cNvSpPr/>
            <p:nvPr/>
          </p:nvSpPr>
          <p:spPr>
            <a:xfrm>
              <a:off x="0" y="2856607"/>
              <a:ext cx="6513603" cy="76080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
            <p:cNvSpPr/>
            <p:nvPr/>
          </p:nvSpPr>
          <p:spPr>
            <a:xfrm>
              <a:off x="241162" y="3027789"/>
              <a:ext cx="418445" cy="418445"/>
            </a:xfrm>
            <a:prstGeom prst="rect">
              <a:avLst/>
            </a:prstGeom>
            <a:blipFill rotWithShape="1">
              <a:blip r:embed="rId6">
                <a:alphaModFix/>
              </a:blip>
              <a:stretch>
                <a:fillRect b="0" l="0" r="0" t="0"/>
              </a:stretch>
            </a:blipFill>
            <a:ln cap="flat" cmpd="sng" w="19050">
              <a:solidFill>
                <a:schemeClr val="lt1">
                  <a:alpha val="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
            <p:cNvSpPr/>
            <p:nvPr/>
          </p:nvSpPr>
          <p:spPr>
            <a:xfrm>
              <a:off x="878734" y="2856607"/>
              <a:ext cx="5634869" cy="76080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
            <p:cNvSpPr txBox="1"/>
            <p:nvPr/>
          </p:nvSpPr>
          <p:spPr>
            <a:xfrm>
              <a:off x="878734" y="2856607"/>
              <a:ext cx="5634869" cy="760809"/>
            </a:xfrm>
            <a:prstGeom prst="rect">
              <a:avLst/>
            </a:prstGeom>
            <a:noFill/>
            <a:ln>
              <a:noFill/>
            </a:ln>
          </p:spPr>
          <p:txBody>
            <a:bodyPr anchorCtr="0" anchor="ctr" bIns="80500" lIns="80500" spcFirstLastPara="1" rIns="80500" wrap="square" tIns="80500">
              <a:noAutofit/>
            </a:bodyPr>
            <a:lstStyle/>
            <a:p>
              <a:pPr indent="0" lvl="0" marL="0" marR="0" rtl="0" algn="l">
                <a:lnSpc>
                  <a:spcPct val="100000"/>
                </a:lnSpc>
                <a:spcBef>
                  <a:spcPts val="0"/>
                </a:spcBef>
                <a:spcAft>
                  <a:spcPts val="0"/>
                </a:spcAft>
                <a:buClr>
                  <a:schemeClr val="dk1"/>
                </a:buClr>
                <a:buSzPts val="2000"/>
                <a:buFont typeface="Arial Black"/>
                <a:buNone/>
              </a:pPr>
              <a:r>
                <a:rPr lang="en-US" sz="2000">
                  <a:solidFill>
                    <a:schemeClr val="dk1"/>
                  </a:solidFill>
                  <a:latin typeface="Arial Black"/>
                  <a:ea typeface="Arial Black"/>
                  <a:cs typeface="Arial Black"/>
                  <a:sym typeface="Arial Black"/>
                </a:rPr>
                <a:t>Taking a Closer LOok </a:t>
              </a:r>
              <a:endParaRPr b="0" i="0" sz="2000" u="none" cap="none" strike="noStrike">
                <a:solidFill>
                  <a:schemeClr val="dk1"/>
                </a:solidFill>
                <a:latin typeface="Arial Black"/>
                <a:ea typeface="Arial Black"/>
                <a:cs typeface="Arial Black"/>
                <a:sym typeface="Arial Black"/>
              </a:endParaRPr>
            </a:p>
          </p:txBody>
        </p:sp>
        <p:sp>
          <p:nvSpPr>
            <p:cNvPr id="137" name="Google Shape;137;p2"/>
            <p:cNvSpPr/>
            <p:nvPr/>
          </p:nvSpPr>
          <p:spPr>
            <a:xfrm>
              <a:off x="0" y="3807618"/>
              <a:ext cx="6513603" cy="76080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
            <p:cNvSpPr/>
            <p:nvPr/>
          </p:nvSpPr>
          <p:spPr>
            <a:xfrm>
              <a:off x="230144" y="3978800"/>
              <a:ext cx="418445" cy="418445"/>
            </a:xfrm>
            <a:prstGeom prst="rect">
              <a:avLst/>
            </a:prstGeom>
            <a:blipFill rotWithShape="1">
              <a:blip r:embed="rId7">
                <a:alphaModFix/>
              </a:blip>
              <a:stretch>
                <a:fillRect b="0" l="0" r="0" t="0"/>
              </a:stretch>
            </a:blipFill>
            <a:ln cap="flat" cmpd="sng" w="19050">
              <a:solidFill>
                <a:schemeClr val="lt1">
                  <a:alpha val="0"/>
                </a:scheme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p:nvPr/>
          </p:nvSpPr>
          <p:spPr>
            <a:xfrm>
              <a:off x="878734" y="3807618"/>
              <a:ext cx="5634869" cy="76080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
            <p:cNvSpPr txBox="1"/>
            <p:nvPr/>
          </p:nvSpPr>
          <p:spPr>
            <a:xfrm>
              <a:off x="878734" y="3807618"/>
              <a:ext cx="5634869" cy="760809"/>
            </a:xfrm>
            <a:prstGeom prst="rect">
              <a:avLst/>
            </a:prstGeom>
            <a:noFill/>
            <a:ln>
              <a:noFill/>
            </a:ln>
          </p:spPr>
          <p:txBody>
            <a:bodyPr anchorCtr="0" anchor="ctr" bIns="80500" lIns="80500" spcFirstLastPara="1" rIns="80500" wrap="square" tIns="80500">
              <a:noAutofit/>
            </a:bodyPr>
            <a:lstStyle/>
            <a:p>
              <a:pPr indent="0" lvl="0" marL="0" marR="0" rtl="0" algn="l">
                <a:lnSpc>
                  <a:spcPct val="100000"/>
                </a:lnSpc>
                <a:spcBef>
                  <a:spcPts val="0"/>
                </a:spcBef>
                <a:spcAft>
                  <a:spcPts val="0"/>
                </a:spcAft>
                <a:buClr>
                  <a:schemeClr val="dk1"/>
                </a:buClr>
                <a:buSzPts val="2000"/>
                <a:buFont typeface="Arial Black"/>
                <a:buNone/>
              </a:pPr>
              <a:r>
                <a:rPr b="0" i="0" lang="en-US" sz="2000" u="none" cap="none" strike="noStrike">
                  <a:solidFill>
                    <a:schemeClr val="dk1"/>
                  </a:solidFill>
                  <a:latin typeface="Arial Black"/>
                  <a:ea typeface="Arial Black"/>
                  <a:cs typeface="Arial Black"/>
                  <a:sym typeface="Arial Black"/>
                </a:rPr>
                <a:t>Wrap-Up</a:t>
              </a:r>
              <a:endParaRPr b="0" i="0" sz="2000" u="none" cap="none" strike="noStrike">
                <a:solidFill>
                  <a:schemeClr val="dk1"/>
                </a:solidFill>
                <a:latin typeface="Arial Black"/>
                <a:ea typeface="Arial Black"/>
                <a:cs typeface="Arial Black"/>
                <a:sym typeface="Arial Black"/>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3"/>
          <p:cNvSpPr txBox="1"/>
          <p:nvPr/>
        </p:nvSpPr>
        <p:spPr>
          <a:xfrm>
            <a:off x="6654799" y="640081"/>
            <a:ext cx="4897119" cy="3538217"/>
          </a:xfrm>
          <a:prstGeom prst="rect">
            <a:avLst/>
          </a:prstGeom>
          <a:noFill/>
          <a:ln>
            <a:noFill/>
          </a:ln>
        </p:spPr>
        <p:txBody>
          <a:bodyPr anchorCtr="0" anchor="b" bIns="45700" lIns="91425" spcFirstLastPara="1" rIns="91425" wrap="square" tIns="45700">
            <a:normAutofit fontScale="77500" lnSpcReduction="20000"/>
          </a:bodyPr>
          <a:lstStyle/>
          <a:p>
            <a:pPr indent="0" lvl="0" marL="0" marR="0" rtl="0" algn="l">
              <a:lnSpc>
                <a:spcPct val="90000"/>
              </a:lnSpc>
              <a:spcBef>
                <a:spcPts val="0"/>
              </a:spcBef>
              <a:spcAft>
                <a:spcPts val="0"/>
              </a:spcAft>
              <a:buNone/>
            </a:pPr>
            <a:r>
              <a:rPr b="0" i="0" lang="en-US" sz="6000" u="none" cap="none" strike="noStrike">
                <a:solidFill>
                  <a:schemeClr val="dk1"/>
                </a:solidFill>
                <a:latin typeface="Arial Black"/>
                <a:ea typeface="Arial Black"/>
                <a:cs typeface="Arial Black"/>
                <a:sym typeface="Arial Black"/>
              </a:rPr>
              <a:t>What comes to mind when you hear the phrase citizen science?</a:t>
            </a:r>
            <a:endParaRPr b="0" i="0" sz="6000" u="none" cap="none" strike="noStrike">
              <a:solidFill>
                <a:schemeClr val="dk1"/>
              </a:solidFill>
              <a:latin typeface="Arial Black"/>
              <a:ea typeface="Arial Black"/>
              <a:cs typeface="Arial Black"/>
              <a:sym typeface="Arial Black"/>
            </a:endParaRPr>
          </a:p>
        </p:txBody>
      </p:sp>
      <p:sp>
        <p:nvSpPr>
          <p:cNvPr id="146" name="Google Shape;146;p3"/>
          <p:cNvSpPr/>
          <p:nvPr/>
        </p:nvSpPr>
        <p:spPr>
          <a:xfrm>
            <a:off x="-2" y="0"/>
            <a:ext cx="6107584" cy="6858000"/>
          </a:xfrm>
          <a:prstGeom prst="rect">
            <a:avLst/>
          </a:prstGeom>
          <a:solidFill>
            <a:srgbClr val="C8CAC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7" name="Google Shape;147;p3"/>
          <p:cNvSpPr/>
          <p:nvPr/>
        </p:nvSpPr>
        <p:spPr>
          <a:xfrm>
            <a:off x="646745" y="640080"/>
            <a:ext cx="4809175" cy="5577818"/>
          </a:xfrm>
          <a:prstGeom prst="roundRect">
            <a:avLst>
              <a:gd fmla="val 0" name="adj"/>
            </a:avLst>
          </a:prstGeom>
          <a:solidFill>
            <a:srgbClr val="FFFFFF"/>
          </a:solidFill>
          <a:ln cap="flat" cmpd="sng" w="9525">
            <a:solidFill>
              <a:srgbClr val="C8CACA"/>
            </a:solidFill>
            <a:prstDash val="solid"/>
            <a:miter lim="800000"/>
            <a:headEnd len="sm" w="sm" type="none"/>
            <a:tailEnd len="sm" w="sm" type="none"/>
          </a:ln>
          <a:effectLst>
            <a:outerShdw blurRad="57150" rotWithShape="0" algn="t"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Thought with solid fill" id="148" name="Google Shape;148;p3"/>
          <p:cNvPicPr preferRelativeResize="0"/>
          <p:nvPr/>
        </p:nvPicPr>
        <p:blipFill rotWithShape="1">
          <a:blip r:embed="rId3">
            <a:alphaModFix/>
          </a:blip>
          <a:srcRect b="0" l="0" r="0" t="0"/>
          <a:stretch/>
        </p:blipFill>
        <p:spPr>
          <a:xfrm>
            <a:off x="968950" y="1389407"/>
            <a:ext cx="4169664" cy="4169664"/>
          </a:xfrm>
          <a:prstGeom prst="rect">
            <a:avLst/>
          </a:prstGeom>
          <a:noFill/>
          <a:ln>
            <a:noFill/>
          </a:ln>
        </p:spPr>
      </p:pic>
      <p:cxnSp>
        <p:nvCxnSpPr>
          <p:cNvPr id="149" name="Google Shape;149;p3"/>
          <p:cNvCxnSpPr/>
          <p:nvPr/>
        </p:nvCxnSpPr>
        <p:spPr>
          <a:xfrm>
            <a:off x="6756400" y="4428744"/>
            <a:ext cx="2743200" cy="0"/>
          </a:xfrm>
          <a:prstGeom prst="straightConnector1">
            <a:avLst/>
          </a:prstGeom>
          <a:noFill/>
          <a:ln cap="flat" cmpd="sng" w="19050">
            <a:solidFill>
              <a:srgbClr val="7F7F7F"/>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4" name="Shape 154"/>
        <p:cNvGrpSpPr/>
        <p:nvPr/>
      </p:nvGrpSpPr>
      <p:grpSpPr>
        <a:xfrm>
          <a:off x="0" y="0"/>
          <a:ext cx="0" cy="0"/>
          <a:chOff x="0" y="0"/>
          <a:chExt cx="0" cy="0"/>
        </a:xfrm>
      </p:grpSpPr>
      <p:sp>
        <p:nvSpPr>
          <p:cNvPr id="155" name="Google Shape;155;p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6" name="Google Shape;156;p4"/>
          <p:cNvSpPr/>
          <p:nvPr/>
        </p:nvSpPr>
        <p:spPr>
          <a:xfrm flipH="1" rot="-5400000">
            <a:off x="3203463" y="-2060461"/>
            <a:ext cx="5649003" cy="10651671"/>
          </a:xfrm>
          <a:custGeom>
            <a:rect b="b" l="l" r="r" t="t"/>
            <a:pathLst>
              <a:path extrusionOk="0" fill="none" h="10651671" w="5649003">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extrusionOk="0" h="10651671" w="5649003">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7" name="Google Shape;157;p4"/>
          <p:cNvSpPr txBox="1"/>
          <p:nvPr>
            <p:ph type="ctrTitle"/>
          </p:nvPr>
        </p:nvSpPr>
        <p:spPr>
          <a:xfrm>
            <a:off x="2066544" y="1911096"/>
            <a:ext cx="8055864" cy="2076651"/>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600"/>
              <a:buFont typeface="Arial Black"/>
              <a:buNone/>
            </a:pPr>
            <a:r>
              <a:rPr lang="en-US" sz="6600">
                <a:solidFill>
                  <a:srgbClr val="FFFFFF"/>
                </a:solidFill>
                <a:latin typeface="Arial Black"/>
                <a:ea typeface="Arial Black"/>
                <a:cs typeface="Arial Black"/>
                <a:sym typeface="Arial Black"/>
              </a:rPr>
              <a:t>What is citizen Science?</a:t>
            </a:r>
            <a:endParaRPr/>
          </a:p>
        </p:txBody>
      </p:sp>
      <p:sp>
        <p:nvSpPr>
          <p:cNvPr id="158" name="Google Shape;158;p4"/>
          <p:cNvSpPr/>
          <p:nvPr/>
        </p:nvSpPr>
        <p:spPr>
          <a:xfrm>
            <a:off x="3974206" y="4173498"/>
            <a:ext cx="4243589" cy="18288"/>
          </a:xfrm>
          <a:custGeom>
            <a:rect b="b" l="l" r="r" t="t"/>
            <a:pathLst>
              <a:path extrusionOk="0" fill="none" h="18288"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extrusionOk="0" h="18288"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cap="rnd" cmpd="sng" w="41275">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59" name="Google Shape;159;p4"/>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3" name="Shape 163"/>
        <p:cNvGrpSpPr/>
        <p:nvPr/>
      </p:nvGrpSpPr>
      <p:grpSpPr>
        <a:xfrm>
          <a:off x="0" y="0"/>
          <a:ext cx="0" cy="0"/>
          <a:chOff x="0" y="0"/>
          <a:chExt cx="0" cy="0"/>
        </a:xfrm>
      </p:grpSpPr>
      <p:sp>
        <p:nvSpPr>
          <p:cNvPr id="164" name="Google Shape;164;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5" name="Google Shape;165;p5"/>
          <p:cNvSpPr/>
          <p:nvPr/>
        </p:nvSpPr>
        <p:spPr>
          <a:xfrm>
            <a:off x="0" y="0"/>
            <a:ext cx="4694548"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6" name="Google Shape;166;p5"/>
          <p:cNvSpPr txBox="1"/>
          <p:nvPr>
            <p:ph type="title"/>
          </p:nvPr>
        </p:nvSpPr>
        <p:spPr>
          <a:xfrm>
            <a:off x="5041134" y="1270007"/>
            <a:ext cx="6804280" cy="4317987"/>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br>
              <a:rPr b="0" lang="en-US" sz="3200">
                <a:solidFill>
                  <a:schemeClr val="dk1"/>
                </a:solidFill>
                <a:latin typeface="Arial"/>
                <a:ea typeface="Arial"/>
                <a:cs typeface="Arial"/>
                <a:sym typeface="Arial"/>
              </a:rPr>
            </a:br>
            <a:br>
              <a:rPr b="0" lang="en-US" sz="3200">
                <a:solidFill>
                  <a:schemeClr val="dk1"/>
                </a:solidFill>
                <a:latin typeface="Arial"/>
                <a:ea typeface="Arial"/>
                <a:cs typeface="Arial"/>
                <a:sym typeface="Arial"/>
              </a:rPr>
            </a:br>
            <a:r>
              <a:rPr b="1" i="0" lang="en-US" sz="3200" u="none" strike="noStrike">
                <a:solidFill>
                  <a:schemeClr val="dk1"/>
                </a:solidFill>
                <a:latin typeface="Arial"/>
                <a:ea typeface="Arial"/>
                <a:cs typeface="Arial"/>
                <a:sym typeface="Arial"/>
              </a:rPr>
              <a:t>A </a:t>
            </a:r>
            <a:r>
              <a:rPr b="1" i="0" lang="en-US" sz="3200" u="none" strike="noStrike">
                <a:solidFill>
                  <a:srgbClr val="F37D2D"/>
                </a:solidFill>
                <a:latin typeface="Arial"/>
                <a:ea typeface="Arial"/>
                <a:cs typeface="Arial"/>
                <a:sym typeface="Arial"/>
              </a:rPr>
              <a:t>collaboration</a:t>
            </a:r>
            <a:r>
              <a:rPr b="1" i="0" lang="en-US" sz="3200" u="none" strike="noStrike">
                <a:solidFill>
                  <a:schemeClr val="dk1"/>
                </a:solidFill>
                <a:latin typeface="Arial"/>
                <a:ea typeface="Arial"/>
                <a:cs typeface="Arial"/>
                <a:sym typeface="Arial"/>
              </a:rPr>
              <a:t> between scientists and those of us </a:t>
            </a:r>
            <a:r>
              <a:rPr b="1" i="0" lang="en-US" sz="3200" u="none" strike="noStrike">
                <a:latin typeface="Arial"/>
                <a:ea typeface="Arial"/>
                <a:cs typeface="Arial"/>
                <a:sym typeface="Arial"/>
              </a:rPr>
              <a:t>who are curious, concerned, and motivated to make a difference.</a:t>
            </a:r>
            <a:br>
              <a:rPr b="0" lang="en-US" sz="3200">
                <a:latin typeface="Arial"/>
                <a:ea typeface="Arial"/>
                <a:cs typeface="Arial"/>
                <a:sym typeface="Arial"/>
              </a:rPr>
            </a:br>
            <a:br>
              <a:rPr b="0" lang="en-US" sz="3200">
                <a:solidFill>
                  <a:schemeClr val="dk1"/>
                </a:solidFill>
                <a:latin typeface="Arial"/>
                <a:ea typeface="Arial"/>
                <a:cs typeface="Arial"/>
                <a:sym typeface="Arial"/>
              </a:rPr>
            </a:br>
            <a:r>
              <a:rPr b="1" i="0" lang="en-US" sz="3200" u="none" strike="noStrike">
                <a:solidFill>
                  <a:schemeClr val="dk1"/>
                </a:solidFill>
                <a:latin typeface="Arial"/>
                <a:ea typeface="Arial"/>
                <a:cs typeface="Arial"/>
                <a:sym typeface="Arial"/>
              </a:rPr>
              <a:t>It’s how people can make an impact on issues they care about...and help science</a:t>
            </a:r>
            <a:r>
              <a:rPr b="1" i="0" lang="en-US" sz="2900" u="none" strike="noStrike">
                <a:solidFill>
                  <a:schemeClr val="dk1"/>
                </a:solidFill>
                <a:latin typeface="Calibri"/>
                <a:ea typeface="Calibri"/>
                <a:cs typeface="Calibri"/>
                <a:sym typeface="Calibri"/>
              </a:rPr>
              <a:t>!</a:t>
            </a:r>
            <a:endParaRPr sz="2900">
              <a:solidFill>
                <a:schemeClr val="dk1"/>
              </a:solidFill>
              <a:latin typeface="Calibri"/>
              <a:ea typeface="Calibri"/>
              <a:cs typeface="Calibri"/>
              <a:sym typeface="Calibri"/>
            </a:endParaRPr>
          </a:p>
        </p:txBody>
      </p:sp>
      <p:sp>
        <p:nvSpPr>
          <p:cNvPr id="167" name="Google Shape;167;p5"/>
          <p:cNvSpPr/>
          <p:nvPr/>
        </p:nvSpPr>
        <p:spPr>
          <a:xfrm>
            <a:off x="0" y="0"/>
            <a:ext cx="4767580" cy="6858000"/>
          </a:xfrm>
          <a:prstGeom prst="rect">
            <a:avLst/>
          </a:prstGeom>
          <a:solidFill>
            <a:srgbClr val="F37D2D"/>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68" name="Google Shape;168;p5"/>
          <p:cNvGrpSpPr/>
          <p:nvPr/>
        </p:nvGrpSpPr>
        <p:grpSpPr>
          <a:xfrm>
            <a:off x="767290" y="681628"/>
            <a:ext cx="1128382" cy="847206"/>
            <a:chOff x="668003" y="1684057"/>
            <a:chExt cx="1128382" cy="847206"/>
          </a:xfrm>
        </p:grpSpPr>
        <p:sp>
          <p:nvSpPr>
            <p:cNvPr id="169" name="Google Shape;169;p5"/>
            <p:cNvSpPr/>
            <p:nvPr/>
          </p:nvSpPr>
          <p:spPr>
            <a:xfrm>
              <a:off x="668003" y="1935883"/>
              <a:ext cx="675351" cy="595380"/>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5"/>
            <p:cNvSpPr/>
            <p:nvPr/>
          </p:nvSpPr>
          <p:spPr>
            <a:xfrm>
              <a:off x="1245893" y="1684057"/>
              <a:ext cx="550492" cy="485306"/>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71" name="Google Shape;171;p5"/>
          <p:cNvSpPr txBox="1"/>
          <p:nvPr/>
        </p:nvSpPr>
        <p:spPr>
          <a:xfrm>
            <a:off x="294030" y="2759826"/>
            <a:ext cx="4106487" cy="1853738"/>
          </a:xfrm>
          <a:prstGeom prst="rect">
            <a:avLst/>
          </a:prstGeom>
          <a:noFill/>
          <a:ln>
            <a:noFill/>
          </a:ln>
        </p:spPr>
        <p:txBody>
          <a:bodyPr anchorCtr="0" anchor="ctr" bIns="45700" lIns="91425" spcFirstLastPara="1" rIns="91425" wrap="square" tIns="45700">
            <a:normAutofit fontScale="92500" lnSpcReduction="10000"/>
          </a:bodyPr>
          <a:lstStyle/>
          <a:p>
            <a:pPr indent="0" lvl="0" marL="0" marR="0" rtl="0" algn="l">
              <a:lnSpc>
                <a:spcPct val="90000"/>
              </a:lnSpc>
              <a:spcBef>
                <a:spcPts val="0"/>
              </a:spcBef>
              <a:spcAft>
                <a:spcPts val="0"/>
              </a:spcAft>
              <a:buClr>
                <a:schemeClr val="lt1"/>
              </a:buClr>
              <a:buSzPct val="100000"/>
              <a:buFont typeface="Arial"/>
              <a:buNone/>
            </a:pPr>
            <a:r>
              <a:rPr b="1" lang="en-US" sz="7200" u="none">
                <a:solidFill>
                  <a:schemeClr val="lt1"/>
                </a:solidFill>
                <a:latin typeface="Arial Black"/>
                <a:ea typeface="Arial Black"/>
                <a:cs typeface="Arial Black"/>
                <a:sym typeface="Arial Black"/>
              </a:rPr>
              <a:t>Citizen Science</a:t>
            </a:r>
            <a:endParaRPr b="0" sz="7200" u="none">
              <a:solidFill>
                <a:schemeClr val="lt1"/>
              </a:solidFill>
              <a:latin typeface="Arial Black"/>
              <a:ea typeface="Arial Black"/>
              <a:cs typeface="Arial Black"/>
              <a:sym typeface="Arial Black"/>
            </a:endParaRPr>
          </a:p>
        </p:txBody>
      </p:sp>
      <p:pic>
        <p:nvPicPr>
          <p:cNvPr id="172" name="Google Shape;172;p5"/>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6" name="Shape 176"/>
        <p:cNvGrpSpPr/>
        <p:nvPr/>
      </p:nvGrpSpPr>
      <p:grpSpPr>
        <a:xfrm>
          <a:off x="0" y="0"/>
          <a:ext cx="0" cy="0"/>
          <a:chOff x="0" y="0"/>
          <a:chExt cx="0" cy="0"/>
        </a:xfrm>
      </p:grpSpPr>
      <p:sp>
        <p:nvSpPr>
          <p:cNvPr id="177" name="Google Shape;177;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 name="Google Shape;178;p6"/>
          <p:cNvSpPr/>
          <p:nvPr/>
        </p:nvSpPr>
        <p:spPr>
          <a:xfrm>
            <a:off x="409575" y="633619"/>
            <a:ext cx="4279383" cy="5495925"/>
          </a:xfrm>
          <a:prstGeom prst="rect">
            <a:avLst/>
          </a:prstGeom>
          <a:solidFill>
            <a:schemeClr val="lt1"/>
          </a:solidFill>
          <a:ln cap="flat" cmpd="sng" w="9525">
            <a:solidFill>
              <a:srgbClr val="DEDEDE"/>
            </a:solidFill>
            <a:prstDash val="solid"/>
            <a:miter lim="800000"/>
            <a:headEnd len="sm" w="sm" type="none"/>
            <a:tailEnd len="sm" w="sm" type="none"/>
          </a:ln>
          <a:effectLst>
            <a:outerShdw blurRad="50800" rotWithShape="0" algn="tl" dir="2700000" dist="38100">
              <a:srgbClr val="D8D8D8">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 name="Google Shape;179;p6"/>
          <p:cNvSpPr txBox="1"/>
          <p:nvPr>
            <p:ph type="title"/>
          </p:nvPr>
        </p:nvSpPr>
        <p:spPr>
          <a:xfrm>
            <a:off x="841247" y="978619"/>
            <a:ext cx="3410712" cy="110642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Arial Black"/>
              <a:buNone/>
            </a:pPr>
            <a:r>
              <a:rPr lang="en-US" sz="2700">
                <a:solidFill>
                  <a:schemeClr val="dk1"/>
                </a:solidFill>
                <a:latin typeface="Arial Black"/>
                <a:ea typeface="Arial Black"/>
                <a:cs typeface="Arial Black"/>
                <a:sym typeface="Arial Black"/>
              </a:rPr>
              <a:t>Imagine this tree in your neighborhood.</a:t>
            </a:r>
            <a:br>
              <a:rPr lang="en-US" sz="1800">
                <a:solidFill>
                  <a:schemeClr val="dk1"/>
                </a:solidFill>
                <a:latin typeface="Arial Black"/>
                <a:ea typeface="Arial Black"/>
                <a:cs typeface="Arial Black"/>
                <a:sym typeface="Arial Black"/>
              </a:rPr>
            </a:br>
            <a:endParaRPr sz="1800">
              <a:solidFill>
                <a:schemeClr val="dk1"/>
              </a:solidFill>
              <a:latin typeface="Arial"/>
              <a:ea typeface="Arial"/>
              <a:cs typeface="Arial"/>
              <a:sym typeface="Arial"/>
            </a:endParaRPr>
          </a:p>
        </p:txBody>
      </p:sp>
      <p:sp>
        <p:nvSpPr>
          <p:cNvPr id="180" name="Google Shape;180;p6"/>
          <p:cNvSpPr/>
          <p:nvPr/>
        </p:nvSpPr>
        <p:spPr>
          <a:xfrm>
            <a:off x="345567" y="1171300"/>
            <a:ext cx="128016"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1" name="Google Shape;181;p6"/>
          <p:cNvSpPr/>
          <p:nvPr/>
        </p:nvSpPr>
        <p:spPr>
          <a:xfrm>
            <a:off x="877459" y="2093976"/>
            <a:ext cx="3328416" cy="9144"/>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2" name="Google Shape;182;p6"/>
          <p:cNvSpPr txBox="1"/>
          <p:nvPr>
            <p:ph idx="2" type="body"/>
          </p:nvPr>
        </p:nvSpPr>
        <p:spPr>
          <a:xfrm>
            <a:off x="841248" y="3184606"/>
            <a:ext cx="3412219" cy="2628515"/>
          </a:xfrm>
          <a:prstGeom prst="rect">
            <a:avLst/>
          </a:prstGeom>
          <a:noFill/>
          <a:ln>
            <a:noFill/>
          </a:ln>
        </p:spPr>
        <p:txBody>
          <a:bodyPr anchorCtr="0" anchor="t" bIns="45700" lIns="91425" spcFirstLastPara="1" rIns="91425" wrap="square" tIns="45700">
            <a:normAutofit/>
          </a:bodyPr>
          <a:lstStyle/>
          <a:p>
            <a:pPr indent="-285750" lvl="0" marL="285750" rtl="0" algn="l">
              <a:lnSpc>
                <a:spcPct val="90000"/>
              </a:lnSpc>
              <a:spcBef>
                <a:spcPts val="0"/>
              </a:spcBef>
              <a:spcAft>
                <a:spcPts val="0"/>
              </a:spcAft>
              <a:buClr>
                <a:schemeClr val="dk1"/>
              </a:buClr>
              <a:buSzPts val="2000"/>
              <a:buFont typeface="Noto Sans Symbols"/>
              <a:buChar char="▪"/>
            </a:pPr>
            <a:r>
              <a:rPr lang="en-US" sz="2000">
                <a:latin typeface="Arial"/>
                <a:ea typeface="Arial"/>
                <a:cs typeface="Arial"/>
                <a:sym typeface="Arial"/>
              </a:rPr>
              <a:t>How many leaves do you see in relation to flowers?</a:t>
            </a:r>
            <a:endParaRPr/>
          </a:p>
          <a:p>
            <a:pPr indent="-285750" lvl="0" marL="285750" rtl="0" algn="l">
              <a:lnSpc>
                <a:spcPct val="90000"/>
              </a:lnSpc>
              <a:spcBef>
                <a:spcPts val="1000"/>
              </a:spcBef>
              <a:spcAft>
                <a:spcPts val="0"/>
              </a:spcAft>
              <a:buClr>
                <a:schemeClr val="dk1"/>
              </a:buClr>
              <a:buSzPts val="2000"/>
              <a:buFont typeface="Noto Sans Symbols"/>
              <a:buChar char="▪"/>
            </a:pPr>
            <a:r>
              <a:rPr lang="en-US" sz="2000">
                <a:latin typeface="Arial"/>
                <a:ea typeface="Arial"/>
                <a:cs typeface="Arial"/>
                <a:sym typeface="Arial"/>
              </a:rPr>
              <a:t>Do you see buds on the branches?</a:t>
            </a:r>
            <a:endParaRPr/>
          </a:p>
          <a:p>
            <a:pPr indent="-285750" lvl="0" marL="285750" rtl="0" algn="l">
              <a:lnSpc>
                <a:spcPct val="90000"/>
              </a:lnSpc>
              <a:spcBef>
                <a:spcPts val="1000"/>
              </a:spcBef>
              <a:spcAft>
                <a:spcPts val="0"/>
              </a:spcAft>
              <a:buClr>
                <a:schemeClr val="dk1"/>
              </a:buClr>
              <a:buSzPts val="2000"/>
              <a:buFont typeface="Noto Sans Symbols"/>
              <a:buChar char="▪"/>
            </a:pPr>
            <a:r>
              <a:rPr lang="en-US" sz="2000">
                <a:latin typeface="Arial"/>
                <a:ea typeface="Arial"/>
                <a:cs typeface="Arial"/>
                <a:sym typeface="Arial"/>
              </a:rPr>
              <a:t>Are the flowers in full bloom or are some wilted?</a:t>
            </a:r>
            <a:endParaRPr/>
          </a:p>
        </p:txBody>
      </p:sp>
      <p:pic>
        <p:nvPicPr>
          <p:cNvPr descr="Graphical user interface, application, PowerPoint&#10;&#10;Description automatically generated" id="183" name="Google Shape;183;p6"/>
          <p:cNvPicPr preferRelativeResize="0"/>
          <p:nvPr/>
        </p:nvPicPr>
        <p:blipFill rotWithShape="1">
          <a:blip r:embed="rId3">
            <a:alphaModFix/>
          </a:blip>
          <a:srcRect b="27514" l="52474" r="8132" t="30000"/>
          <a:stretch/>
        </p:blipFill>
        <p:spPr>
          <a:xfrm>
            <a:off x="5120640" y="1135224"/>
            <a:ext cx="6656832" cy="4486968"/>
          </a:xfrm>
          <a:prstGeom prst="rect">
            <a:avLst/>
          </a:prstGeom>
          <a:noFill/>
          <a:ln>
            <a:noFill/>
          </a:ln>
        </p:spPr>
      </p:pic>
      <p:sp>
        <p:nvSpPr>
          <p:cNvPr id="184" name="Google Shape;184;p6"/>
          <p:cNvSpPr txBox="1"/>
          <p:nvPr/>
        </p:nvSpPr>
        <p:spPr>
          <a:xfrm>
            <a:off x="841247" y="2282682"/>
            <a:ext cx="3364628"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What do you notice? </a:t>
            </a:r>
            <a:endParaRPr sz="2400">
              <a:solidFill>
                <a:schemeClr val="dk1"/>
              </a:solidFill>
              <a:latin typeface="Calibri"/>
              <a:ea typeface="Calibri"/>
              <a:cs typeface="Calibri"/>
              <a:sym typeface="Calibri"/>
            </a:endParaRPr>
          </a:p>
        </p:txBody>
      </p:sp>
      <p:pic>
        <p:nvPicPr>
          <p:cNvPr id="185" name="Google Shape;185;p6"/>
          <p:cNvPicPr preferRelativeResize="0"/>
          <p:nvPr/>
        </p:nvPicPr>
        <p:blipFill rotWithShape="1">
          <a:blip r:embed="rId4">
            <a:alphaModFix/>
          </a:blip>
          <a:srcRect b="0" l="0" r="0" t="0"/>
          <a:stretch/>
        </p:blipFill>
        <p:spPr>
          <a:xfrm>
            <a:off x="10244198" y="6308199"/>
            <a:ext cx="1826440" cy="51596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sp>
        <p:nvSpPr>
          <p:cNvPr id="190" name="Google Shape;190;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1" name="Google Shape;191;p7"/>
          <p:cNvSpPr/>
          <p:nvPr/>
        </p:nvSpPr>
        <p:spPr>
          <a:xfrm>
            <a:off x="1528762" y="1247775"/>
            <a:ext cx="9144000" cy="3007447"/>
          </a:xfrm>
          <a:prstGeom prst="rect">
            <a:avLst/>
          </a:prstGeom>
          <a:solidFill>
            <a:schemeClr val="lt1"/>
          </a:solidFill>
          <a:ln cap="flat" cmpd="sng" w="12700">
            <a:solidFill>
              <a:srgbClr val="E1E1E1"/>
            </a:solidFill>
            <a:prstDash val="solid"/>
            <a:miter lim="800000"/>
            <a:headEnd len="sm" w="sm" type="none"/>
            <a:tailEnd len="sm" w="sm" type="none"/>
          </a:ln>
          <a:effectLst>
            <a:outerShdw blurRad="50800" rotWithShape="0" algn="tl" dir="2700000" dist="38100">
              <a:srgbClr val="D8D8D8">
                <a:alpha val="4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2" name="Google Shape;192;p7"/>
          <p:cNvSpPr txBox="1"/>
          <p:nvPr/>
        </p:nvSpPr>
        <p:spPr>
          <a:xfrm>
            <a:off x="1804988" y="1442172"/>
            <a:ext cx="8582025" cy="2177328"/>
          </a:xfrm>
          <a:prstGeom prst="rect">
            <a:avLst/>
          </a:prstGeom>
          <a:noFill/>
          <a:ln>
            <a:noFill/>
          </a:ln>
        </p:spPr>
        <p:txBody>
          <a:bodyPr anchorCtr="0" anchor="ctr" bIns="45700" lIns="91425" spcFirstLastPara="1" rIns="91425" wrap="square" tIns="45700">
            <a:normAutofit fontScale="92500"/>
          </a:bodyPr>
          <a:lstStyle/>
          <a:p>
            <a:pPr indent="0" lvl="0" marL="0" marR="0" rtl="0" algn="ctr">
              <a:lnSpc>
                <a:spcPct val="90000"/>
              </a:lnSpc>
              <a:spcBef>
                <a:spcPts val="0"/>
              </a:spcBef>
              <a:spcAft>
                <a:spcPts val="0"/>
              </a:spcAft>
              <a:buNone/>
            </a:pPr>
            <a:r>
              <a:rPr lang="en-US" sz="6000">
                <a:solidFill>
                  <a:schemeClr val="dk1"/>
                </a:solidFill>
                <a:latin typeface="Arial Black"/>
                <a:ea typeface="Arial Black"/>
                <a:cs typeface="Arial Black"/>
                <a:sym typeface="Arial Black"/>
              </a:rPr>
              <a:t>You just participated in citizen science! </a:t>
            </a:r>
            <a:endParaRPr/>
          </a:p>
        </p:txBody>
      </p:sp>
      <p:sp>
        <p:nvSpPr>
          <p:cNvPr id="193" name="Google Shape;193;p7"/>
          <p:cNvSpPr/>
          <p:nvPr/>
        </p:nvSpPr>
        <p:spPr>
          <a:xfrm>
            <a:off x="2487872" y="3912322"/>
            <a:ext cx="7225780" cy="685800"/>
          </a:xfrm>
          <a:prstGeom prst="roundRect">
            <a:avLst>
              <a:gd fmla="val 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 name="Google Shape;194;p7"/>
          <p:cNvSpPr txBox="1"/>
          <p:nvPr/>
        </p:nvSpPr>
        <p:spPr>
          <a:xfrm>
            <a:off x="1528762" y="4649921"/>
            <a:ext cx="9144000"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0" lang="en-US" sz="2400">
                <a:solidFill>
                  <a:srgbClr val="313537"/>
                </a:solidFill>
                <a:latin typeface="Arial"/>
                <a:ea typeface="Arial"/>
                <a:cs typeface="Arial"/>
                <a:sym typeface="Arial"/>
              </a:rPr>
              <a:t>You just shared observations that scientists can use to research climate change or the appearance of destructive invasive species</a:t>
            </a:r>
            <a:r>
              <a:rPr lang="en-US" sz="2400">
                <a:solidFill>
                  <a:srgbClr val="313537"/>
                </a:solidFill>
                <a:latin typeface="Arial"/>
                <a:ea typeface="Arial"/>
                <a:cs typeface="Arial"/>
                <a:sym typeface="Arial"/>
              </a:rPr>
              <a:t>, and that c</a:t>
            </a:r>
            <a:r>
              <a:rPr i="0" lang="en-US" sz="2400">
                <a:solidFill>
                  <a:srgbClr val="313537"/>
                </a:solidFill>
                <a:latin typeface="Arial"/>
                <a:ea typeface="Arial"/>
                <a:cs typeface="Arial"/>
                <a:sym typeface="Arial"/>
              </a:rPr>
              <a:t>ity planners might use to better understand tree canopies and heat effects.</a:t>
            </a:r>
            <a:endParaRPr sz="2400">
              <a:solidFill>
                <a:schemeClr val="dk1"/>
              </a:solidFill>
              <a:latin typeface="Arial"/>
              <a:ea typeface="Arial"/>
              <a:cs typeface="Arial"/>
              <a:sym typeface="Arial"/>
            </a:endParaRPr>
          </a:p>
        </p:txBody>
      </p:sp>
      <p:pic>
        <p:nvPicPr>
          <p:cNvPr id="195" name="Google Shape;195;p7"/>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descr="Explore the Citizen Science tutorial at SciStarter.org/NLM." id="201" name="Google Shape;201;p8" title="What is Citizen Science?">
            <a:hlinkClick r:id="rId3"/>
          </p:cNvPr>
          <p:cNvPicPr preferRelativeResize="0"/>
          <p:nvPr/>
        </p:nvPicPr>
        <p:blipFill>
          <a:blip r:embed="rId4">
            <a:alphaModFix/>
          </a:blip>
          <a:stretch>
            <a:fillRect/>
          </a:stretch>
        </p:blipFill>
        <p:spPr>
          <a:xfrm>
            <a:off x="613950" y="28650"/>
            <a:ext cx="9067600" cy="6800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gcac6b75ac5_0_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8" name="Google Shape;208;gcac6b75ac5_0_0"/>
          <p:cNvSpPr/>
          <p:nvPr/>
        </p:nvSpPr>
        <p:spPr>
          <a:xfrm flipH="1" rot="-5400000">
            <a:off x="3203463" y="-2060461"/>
            <a:ext cx="5649003" cy="10651671"/>
          </a:xfrm>
          <a:custGeom>
            <a:rect b="b" l="l" r="r" t="t"/>
            <a:pathLst>
              <a:path extrusionOk="0" fill="none" h="10651671" w="5649003">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extrusionOk="0" h="10651671" w="5649003">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9" name="Google Shape;209;gcac6b75ac5_0_0"/>
          <p:cNvSpPr txBox="1"/>
          <p:nvPr>
            <p:ph type="ctrTitle"/>
          </p:nvPr>
        </p:nvSpPr>
        <p:spPr>
          <a:xfrm>
            <a:off x="2066544" y="1911096"/>
            <a:ext cx="8055900" cy="2076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600"/>
              <a:buFont typeface="Arial Black"/>
              <a:buNone/>
            </a:pPr>
            <a:r>
              <a:rPr lang="en-US" sz="6600">
                <a:solidFill>
                  <a:srgbClr val="FFFFFF"/>
                </a:solidFill>
                <a:latin typeface="Arial Black"/>
                <a:ea typeface="Arial Black"/>
                <a:cs typeface="Arial Black"/>
                <a:sym typeface="Arial Black"/>
              </a:rPr>
              <a:t>Why is it important?</a:t>
            </a:r>
            <a:endParaRPr/>
          </a:p>
        </p:txBody>
      </p:sp>
      <p:sp>
        <p:nvSpPr>
          <p:cNvPr id="210" name="Google Shape;210;gcac6b75ac5_0_0"/>
          <p:cNvSpPr/>
          <p:nvPr/>
        </p:nvSpPr>
        <p:spPr>
          <a:xfrm>
            <a:off x="3974206" y="4173498"/>
            <a:ext cx="4243589" cy="18288"/>
          </a:xfrm>
          <a:custGeom>
            <a:rect b="b" l="l" r="r" t="t"/>
            <a:pathLst>
              <a:path extrusionOk="0" fill="none" h="18288"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extrusionOk="0" h="18288"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cap="rnd" cmpd="sng" w="41275">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211" name="Google Shape;211;gcac6b75ac5_0_0"/>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5" name="Shape 215"/>
        <p:cNvGrpSpPr/>
        <p:nvPr/>
      </p:nvGrpSpPr>
      <p:grpSpPr>
        <a:xfrm>
          <a:off x="0" y="0"/>
          <a:ext cx="0" cy="0"/>
          <a:chOff x="0" y="0"/>
          <a:chExt cx="0" cy="0"/>
        </a:xfrm>
      </p:grpSpPr>
      <p:sp>
        <p:nvSpPr>
          <p:cNvPr id="216" name="Google Shape;216;p10"/>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17" name="Google Shape;217;p10"/>
          <p:cNvPicPr preferRelativeResize="0"/>
          <p:nvPr/>
        </p:nvPicPr>
        <p:blipFill rotWithShape="1">
          <a:blip r:embed="rId3">
            <a:alphaModFix amt="40000"/>
          </a:blip>
          <a:srcRect b="7201" l="0" r="0" t="10382"/>
          <a:stretch/>
        </p:blipFill>
        <p:spPr>
          <a:xfrm>
            <a:off x="20" y="-25390"/>
            <a:ext cx="12191979" cy="6857990"/>
          </a:xfrm>
          <a:prstGeom prst="rect">
            <a:avLst/>
          </a:prstGeom>
          <a:noFill/>
          <a:ln>
            <a:noFill/>
          </a:ln>
        </p:spPr>
      </p:pic>
      <p:sp>
        <p:nvSpPr>
          <p:cNvPr id="218" name="Google Shape;218;p10"/>
          <p:cNvSpPr txBox="1"/>
          <p:nvPr>
            <p:ph type="title"/>
          </p:nvPr>
        </p:nvSpPr>
        <p:spPr>
          <a:xfrm>
            <a:off x="841249" y="941832"/>
            <a:ext cx="10506456" cy="2057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5000"/>
              <a:buFont typeface="Arial Black"/>
              <a:buNone/>
            </a:pPr>
            <a:r>
              <a:rPr b="1" i="0" lang="en-US" sz="5000" u="none" strike="noStrike">
                <a:latin typeface="Arial Black"/>
                <a:ea typeface="Arial Black"/>
                <a:cs typeface="Arial Black"/>
                <a:sym typeface="Arial Black"/>
              </a:rPr>
              <a:t>Because of citizen scientists, we now know….</a:t>
            </a:r>
            <a:endParaRPr sz="5000">
              <a:latin typeface="Arial Black"/>
              <a:ea typeface="Arial Black"/>
              <a:cs typeface="Arial Black"/>
              <a:sym typeface="Arial Black"/>
            </a:endParaRPr>
          </a:p>
        </p:txBody>
      </p:sp>
      <p:sp>
        <p:nvSpPr>
          <p:cNvPr id="219" name="Google Shape;219;p10"/>
          <p:cNvSpPr/>
          <p:nvPr/>
        </p:nvSpPr>
        <p:spPr>
          <a:xfrm rot="5400000">
            <a:off x="1120140" y="346791"/>
            <a:ext cx="146304"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20" name="Google Shape;220;p10"/>
          <p:cNvSpPr/>
          <p:nvPr/>
        </p:nvSpPr>
        <p:spPr>
          <a:xfrm>
            <a:off x="841248" y="3241202"/>
            <a:ext cx="10506456" cy="18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1" name="Google Shape;221;p10"/>
          <p:cNvSpPr txBox="1"/>
          <p:nvPr>
            <p:ph idx="1" type="body"/>
          </p:nvPr>
        </p:nvSpPr>
        <p:spPr>
          <a:xfrm>
            <a:off x="841248" y="3385659"/>
            <a:ext cx="10506456" cy="267004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200"/>
              <a:buChar char="•"/>
            </a:pPr>
            <a:r>
              <a:rPr b="1" i="0" lang="en-US" sz="2200" u="none" strike="noStrike">
                <a:latin typeface="Arial"/>
                <a:ea typeface="Arial"/>
                <a:cs typeface="Arial"/>
                <a:sym typeface="Arial"/>
              </a:rPr>
              <a:t>Bird populations have declined by 50% </a:t>
            </a:r>
            <a:endParaRPr/>
          </a:p>
          <a:p>
            <a:pPr indent="-228600" lvl="0" marL="228600" rtl="0" algn="l">
              <a:lnSpc>
                <a:spcPct val="90000"/>
              </a:lnSpc>
              <a:spcBef>
                <a:spcPts val="600"/>
              </a:spcBef>
              <a:spcAft>
                <a:spcPts val="0"/>
              </a:spcAft>
              <a:buClr>
                <a:schemeClr val="lt1"/>
              </a:buClr>
              <a:buSzPts val="2200"/>
              <a:buChar char="•"/>
            </a:pPr>
            <a:r>
              <a:rPr b="1" i="0" lang="en-US" sz="2200" u="none" strike="noStrike">
                <a:latin typeface="Arial"/>
                <a:ea typeface="Arial"/>
                <a:cs typeface="Arial"/>
                <a:sym typeface="Arial"/>
              </a:rPr>
              <a:t>Birds are breeding earlier</a:t>
            </a:r>
            <a:endParaRPr/>
          </a:p>
          <a:p>
            <a:pPr indent="-228600" lvl="0" marL="228600" rtl="0" algn="l">
              <a:lnSpc>
                <a:spcPct val="90000"/>
              </a:lnSpc>
              <a:spcBef>
                <a:spcPts val="600"/>
              </a:spcBef>
              <a:spcAft>
                <a:spcPts val="0"/>
              </a:spcAft>
              <a:buClr>
                <a:schemeClr val="lt1"/>
              </a:buClr>
              <a:buSzPts val="2200"/>
              <a:buChar char="•"/>
            </a:pPr>
            <a:r>
              <a:rPr b="1" i="0" lang="en-US" sz="2200" u="none" strike="noStrike">
                <a:latin typeface="Arial"/>
                <a:ea typeface="Arial"/>
                <a:cs typeface="Arial"/>
                <a:sym typeface="Arial"/>
              </a:rPr>
              <a:t>50+ types of bacteria live in your belly button</a:t>
            </a:r>
            <a:endParaRPr i="0" sz="2200" u="none" strike="noStrike">
              <a:latin typeface="Arial"/>
              <a:ea typeface="Arial"/>
              <a:cs typeface="Arial"/>
              <a:sym typeface="Arial"/>
            </a:endParaRPr>
          </a:p>
          <a:p>
            <a:pPr indent="-228600" lvl="0" marL="228600" rtl="0" algn="l">
              <a:lnSpc>
                <a:spcPct val="90000"/>
              </a:lnSpc>
              <a:spcBef>
                <a:spcPts val="600"/>
              </a:spcBef>
              <a:spcAft>
                <a:spcPts val="0"/>
              </a:spcAft>
              <a:buClr>
                <a:schemeClr val="lt1"/>
              </a:buClr>
              <a:buSzPts val="2200"/>
              <a:buChar char="•"/>
            </a:pPr>
            <a:r>
              <a:rPr b="1" i="0" lang="en-US" sz="2200" u="none" strike="noStrike">
                <a:latin typeface="Arial"/>
                <a:ea typeface="Arial"/>
                <a:cs typeface="Arial"/>
                <a:sym typeface="Arial"/>
              </a:rPr>
              <a:t>The first flowering of 19 species of plants has moved 9 days earlier over the past decade</a:t>
            </a:r>
            <a:endParaRPr/>
          </a:p>
          <a:p>
            <a:pPr indent="-228600" lvl="0" marL="228600" rtl="0" algn="l">
              <a:lnSpc>
                <a:spcPct val="90000"/>
              </a:lnSpc>
              <a:spcBef>
                <a:spcPts val="600"/>
              </a:spcBef>
              <a:spcAft>
                <a:spcPts val="0"/>
              </a:spcAft>
              <a:buClr>
                <a:schemeClr val="lt1"/>
              </a:buClr>
              <a:buSzPts val="2200"/>
              <a:buChar char="•"/>
            </a:pPr>
            <a:r>
              <a:rPr b="1" i="0" lang="en-US" sz="2200" u="none" strike="noStrike">
                <a:latin typeface="Arial"/>
                <a:ea typeface="Arial"/>
                <a:cs typeface="Arial"/>
                <a:sym typeface="Arial"/>
              </a:rPr>
              <a:t>There’s a new type of aurora in the night sky (and the citizen scientists named it Steve!)</a:t>
            </a:r>
            <a:endParaRPr/>
          </a:p>
          <a:p>
            <a:pPr indent="-228600" lvl="0" marL="228600" rtl="0" algn="l">
              <a:lnSpc>
                <a:spcPct val="90000"/>
              </a:lnSpc>
              <a:spcBef>
                <a:spcPts val="600"/>
              </a:spcBef>
              <a:spcAft>
                <a:spcPts val="0"/>
              </a:spcAft>
              <a:buClr>
                <a:schemeClr val="lt1"/>
              </a:buClr>
              <a:buSzPts val="2200"/>
              <a:buChar char="•"/>
            </a:pPr>
            <a:r>
              <a:rPr b="1" i="0" lang="en-US" sz="2200" u="none" strike="noStrike">
                <a:latin typeface="Arial"/>
                <a:ea typeface="Arial"/>
                <a:cs typeface="Arial"/>
                <a:sym typeface="Arial"/>
              </a:rPr>
              <a:t>There’s another Jupiter-sized planet </a:t>
            </a:r>
            <a:endParaRPr/>
          </a:p>
          <a:p>
            <a:pPr indent="-228600" lvl="0" marL="228600" rtl="0" algn="l">
              <a:lnSpc>
                <a:spcPct val="90000"/>
              </a:lnSpc>
              <a:spcBef>
                <a:spcPts val="600"/>
              </a:spcBef>
              <a:spcAft>
                <a:spcPts val="0"/>
              </a:spcAft>
              <a:buClr>
                <a:schemeClr val="lt1"/>
              </a:buClr>
              <a:buSzPts val="2200"/>
              <a:buFont typeface="Arial"/>
              <a:buChar char="•"/>
            </a:pPr>
            <a:r>
              <a:rPr b="1" i="0" lang="en-US" sz="2200" u="none" strike="noStrike">
                <a:latin typeface="Arial"/>
                <a:ea typeface="Arial"/>
                <a:cs typeface="Arial"/>
                <a:sym typeface="Arial"/>
              </a:rPr>
              <a:t>Invasive mosquito species have arrived in Germany</a:t>
            </a:r>
            <a:endParaRPr/>
          </a:p>
        </p:txBody>
      </p:sp>
      <p:sp>
        <p:nvSpPr>
          <p:cNvPr descr="woman looking through binoculars" id="222" name="Google Shape;222;p10"/>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pic>
        <p:nvPicPr>
          <p:cNvPr id="223" name="Google Shape;223;p10"/>
          <p:cNvPicPr preferRelativeResize="0"/>
          <p:nvPr/>
        </p:nvPicPr>
        <p:blipFill rotWithShape="1">
          <a:blip r:embed="rId4">
            <a:alphaModFix/>
          </a:blip>
          <a:srcRect b="0" l="0" r="0" t="0"/>
          <a:stretch/>
        </p:blipFill>
        <p:spPr>
          <a:xfrm>
            <a:off x="10244198" y="6308199"/>
            <a:ext cx="1826440" cy="51596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7" name="Shape 227"/>
        <p:cNvGrpSpPr/>
        <p:nvPr/>
      </p:nvGrpSpPr>
      <p:grpSpPr>
        <a:xfrm>
          <a:off x="0" y="0"/>
          <a:ext cx="0" cy="0"/>
          <a:chOff x="0" y="0"/>
          <a:chExt cx="0" cy="0"/>
        </a:xfrm>
      </p:grpSpPr>
      <p:sp>
        <p:nvSpPr>
          <p:cNvPr id="228" name="Google Shape;228;p1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11"/>
          <p:cNvSpPr txBox="1"/>
          <p:nvPr>
            <p:ph type="title"/>
          </p:nvPr>
        </p:nvSpPr>
        <p:spPr>
          <a:xfrm>
            <a:off x="7255564" y="834888"/>
            <a:ext cx="4314645" cy="126895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600"/>
              <a:buFont typeface="Arial Black"/>
              <a:buNone/>
            </a:pPr>
            <a:r>
              <a:rPr lang="en-US" sz="6600">
                <a:latin typeface="Arial Black"/>
                <a:ea typeface="Arial Black"/>
                <a:cs typeface="Arial Black"/>
                <a:sym typeface="Arial Black"/>
              </a:rPr>
              <a:t>Plus!</a:t>
            </a:r>
            <a:endParaRPr/>
          </a:p>
        </p:txBody>
      </p:sp>
      <p:pic>
        <p:nvPicPr>
          <p:cNvPr id="230" name="Google Shape;230;p11"/>
          <p:cNvPicPr preferRelativeResize="0"/>
          <p:nvPr/>
        </p:nvPicPr>
        <p:blipFill rotWithShape="1">
          <a:blip r:embed="rId3">
            <a:alphaModFix/>
          </a:blip>
          <a:srcRect b="-1" l="24001" r="9635" t="0"/>
          <a:stretch/>
        </p:blipFill>
        <p:spPr>
          <a:xfrm>
            <a:off x="20" y="10"/>
            <a:ext cx="6717436" cy="6857990"/>
          </a:xfrm>
          <a:custGeom>
            <a:rect b="b" l="l" r="r" t="t"/>
            <a:pathLst>
              <a:path extrusionOk="0" h="6858000" w="6717456">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noFill/>
          <a:ln>
            <a:noFill/>
          </a:ln>
          <a:effectLst>
            <a:outerShdw blurRad="50800" rotWithShape="0" algn="l" dist="38100">
              <a:srgbClr val="D8D8D8">
                <a:alpha val="29803"/>
              </a:srgbClr>
            </a:outerShdw>
          </a:effectLst>
        </p:spPr>
      </p:pic>
      <p:sp>
        <p:nvSpPr>
          <p:cNvPr id="231" name="Google Shape;231;p11"/>
          <p:cNvSpPr/>
          <p:nvPr/>
        </p:nvSpPr>
        <p:spPr>
          <a:xfrm rot="5400000">
            <a:off x="7589864" y="387939"/>
            <a:ext cx="73152" cy="54864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2" name="Google Shape;232;p11"/>
          <p:cNvSpPr/>
          <p:nvPr/>
        </p:nvSpPr>
        <p:spPr>
          <a:xfrm>
            <a:off x="7336172" y="2240371"/>
            <a:ext cx="420624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3" name="Google Shape;233;p11"/>
          <p:cNvSpPr txBox="1"/>
          <p:nvPr>
            <p:ph idx="1" type="body"/>
          </p:nvPr>
        </p:nvSpPr>
        <p:spPr>
          <a:xfrm>
            <a:off x="7255563" y="2557587"/>
            <a:ext cx="4570677" cy="371731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None/>
            </a:pPr>
            <a:r>
              <a:rPr i="0" lang="en-US" sz="3000" u="none" strike="noStrike">
                <a:latin typeface="Arial"/>
                <a:ea typeface="Arial"/>
                <a:cs typeface="Arial"/>
                <a:sym typeface="Arial"/>
              </a:rPr>
              <a:t>In one weekend in 2019, citizen scientists accomplished 2,566 research hours, or 3.5 months of lab-equivalent research time, for an Alzheimer’s research project.</a:t>
            </a:r>
            <a:endParaRPr sz="3000">
              <a:latin typeface="Arial"/>
              <a:ea typeface="Arial"/>
              <a:cs typeface="Arial"/>
              <a:sym typeface="Arial"/>
            </a:endParaRPr>
          </a:p>
        </p:txBody>
      </p:sp>
      <p:pic>
        <p:nvPicPr>
          <p:cNvPr id="234" name="Google Shape;234;p11"/>
          <p:cNvPicPr preferRelativeResize="0"/>
          <p:nvPr/>
        </p:nvPicPr>
        <p:blipFill rotWithShape="1">
          <a:blip r:embed="rId4">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8" name="Shape 238"/>
        <p:cNvGrpSpPr/>
        <p:nvPr/>
      </p:nvGrpSpPr>
      <p:grpSpPr>
        <a:xfrm>
          <a:off x="0" y="0"/>
          <a:ext cx="0" cy="0"/>
          <a:chOff x="0" y="0"/>
          <a:chExt cx="0" cy="0"/>
        </a:xfrm>
      </p:grpSpPr>
      <p:sp>
        <p:nvSpPr>
          <p:cNvPr id="239" name="Google Shape;239;p1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12"/>
          <p:cNvSpPr/>
          <p:nvPr/>
        </p:nvSpPr>
        <p:spPr>
          <a:xfrm>
            <a:off x="0" y="1"/>
            <a:ext cx="12192000" cy="6054983"/>
          </a:xfrm>
          <a:custGeom>
            <a:rect b="b" l="l" r="r" t="t"/>
            <a:pathLst>
              <a:path extrusionOk="0" h="6054983" w="12188952">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12"/>
          <p:cNvSpPr txBox="1"/>
          <p:nvPr>
            <p:ph type="ctrTitle"/>
          </p:nvPr>
        </p:nvSpPr>
        <p:spPr>
          <a:xfrm>
            <a:off x="1524000" y="929452"/>
            <a:ext cx="9144000" cy="252673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600"/>
              <a:buFont typeface="Arial Black"/>
              <a:buNone/>
            </a:pPr>
            <a:r>
              <a:rPr lang="en-US" sz="6600">
                <a:solidFill>
                  <a:srgbClr val="FFFFFF"/>
                </a:solidFill>
                <a:latin typeface="Arial Black"/>
                <a:ea typeface="Arial Black"/>
                <a:cs typeface="Arial Black"/>
                <a:sym typeface="Arial Black"/>
              </a:rPr>
              <a:t>Who can do citizen science? </a:t>
            </a:r>
            <a:endParaRPr/>
          </a:p>
        </p:txBody>
      </p:sp>
      <p:sp>
        <p:nvSpPr>
          <p:cNvPr id="242" name="Google Shape;242;p12"/>
          <p:cNvSpPr/>
          <p:nvPr/>
        </p:nvSpPr>
        <p:spPr>
          <a:xfrm>
            <a:off x="3974206" y="3566566"/>
            <a:ext cx="4243589" cy="18288"/>
          </a:xfrm>
          <a:custGeom>
            <a:rect b="b" l="l" r="r" t="t"/>
            <a:pathLst>
              <a:path extrusionOk="0" fill="none" h="18288"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extrusionOk="0" h="18288"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cap="rnd" cmpd="sng" w="41275">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43" name="Google Shape;243;p12"/>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41"/>
                                        </p:tgtEl>
                                        <p:attrNameLst>
                                          <p:attrName>style.visibility</p:attrName>
                                        </p:attrNameLst>
                                      </p:cBhvr>
                                      <p:to>
                                        <p:strVal val="visible"/>
                                      </p:to>
                                    </p:set>
                                    <p:animEffect filter="fade" transition="in">
                                      <p:cBhvr>
                                        <p:cTn dur="7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sp>
        <p:nvSpPr>
          <p:cNvPr id="249" name="Google Shape;249;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 name="Google Shape;250;p13"/>
          <p:cNvSpPr/>
          <p:nvPr/>
        </p:nvSpPr>
        <p:spPr>
          <a:xfrm>
            <a:off x="1114425" y="0"/>
            <a:ext cx="9963150" cy="6858000"/>
          </a:xfrm>
          <a:custGeom>
            <a:rect b="b" l="l" r="r" t="t"/>
            <a:pathLst>
              <a:path extrusionOk="0" h="6858000" w="996315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cap="flat" cmpd="sng" w="9525">
            <a:solidFill>
              <a:srgbClr val="EFEFEF"/>
            </a:solidFill>
            <a:prstDash val="solid"/>
            <a:miter lim="800000"/>
            <a:headEnd len="sm" w="sm" type="none"/>
            <a:tailEnd len="sm" w="sm" type="none"/>
          </a:ln>
          <a:effectLst>
            <a:outerShdw blurRad="139700" sx="102000" rotWithShape="0" algn="ctr" sy="102000">
              <a:srgbClr val="D8D8D8">
                <a:alpha val="3764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1" name="Google Shape;251;p13"/>
          <p:cNvSpPr/>
          <p:nvPr/>
        </p:nvSpPr>
        <p:spPr>
          <a:xfrm>
            <a:off x="1121664" y="0"/>
            <a:ext cx="9948672" cy="6858000"/>
          </a:xfrm>
          <a:custGeom>
            <a:rect b="b" l="l" r="r" t="t"/>
            <a:pathLst>
              <a:path extrusionOk="0" h="6858000" w="996315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2" name="Google Shape;252;p13"/>
          <p:cNvSpPr txBox="1"/>
          <p:nvPr>
            <p:ph type="ctrTitle"/>
          </p:nvPr>
        </p:nvSpPr>
        <p:spPr>
          <a:xfrm>
            <a:off x="1524003" y="1999615"/>
            <a:ext cx="9144000" cy="276402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Arial"/>
              <a:buNone/>
            </a:pPr>
            <a:r>
              <a:rPr lang="en-US" sz="4000">
                <a:latin typeface="Arial"/>
                <a:ea typeface="Arial"/>
                <a:cs typeface="Arial"/>
                <a:sym typeface="Arial"/>
              </a:rPr>
              <a:t>Citizen scientists are typically people without specialized training who participate in scientific research to help answer questions that cannot be answered without their help. </a:t>
            </a:r>
            <a:endParaRPr/>
          </a:p>
        </p:txBody>
      </p:sp>
      <p:sp>
        <p:nvSpPr>
          <p:cNvPr id="253" name="Google Shape;253;p13"/>
          <p:cNvSpPr/>
          <p:nvPr/>
        </p:nvSpPr>
        <p:spPr>
          <a:xfrm>
            <a:off x="3718560" y="5524786"/>
            <a:ext cx="4754880" cy="274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54" name="Google Shape;254;p13"/>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8" name="Shape 258"/>
        <p:cNvGrpSpPr/>
        <p:nvPr/>
      </p:nvGrpSpPr>
      <p:grpSpPr>
        <a:xfrm>
          <a:off x="0" y="0"/>
          <a:ext cx="0" cy="0"/>
          <a:chOff x="0" y="0"/>
          <a:chExt cx="0" cy="0"/>
        </a:xfrm>
      </p:grpSpPr>
      <p:sp>
        <p:nvSpPr>
          <p:cNvPr id="259" name="Google Shape;259;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 name="Google Shape;260;p14"/>
          <p:cNvSpPr/>
          <p:nvPr/>
        </p:nvSpPr>
        <p:spPr>
          <a:xfrm>
            <a:off x="0" y="0"/>
            <a:ext cx="4694548"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1" name="Google Shape;261;p14"/>
          <p:cNvSpPr/>
          <p:nvPr/>
        </p:nvSpPr>
        <p:spPr>
          <a:xfrm>
            <a:off x="0" y="0"/>
            <a:ext cx="4767580" cy="6858000"/>
          </a:xfrm>
          <a:prstGeom prst="rect">
            <a:avLst/>
          </a:prstGeom>
          <a:solidFill>
            <a:srgbClr val="F37D2D"/>
          </a:solidFill>
          <a:ln cap="flat" cmpd="sng" w="12700">
            <a:solidFill>
              <a:srgbClr val="F37D2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62" name="Google Shape;262;p14"/>
          <p:cNvGrpSpPr/>
          <p:nvPr/>
        </p:nvGrpSpPr>
        <p:grpSpPr>
          <a:xfrm>
            <a:off x="767290" y="681628"/>
            <a:ext cx="1128382" cy="847206"/>
            <a:chOff x="668003" y="1684057"/>
            <a:chExt cx="1128382" cy="847206"/>
          </a:xfrm>
        </p:grpSpPr>
        <p:sp>
          <p:nvSpPr>
            <p:cNvPr id="263" name="Google Shape;263;p14"/>
            <p:cNvSpPr/>
            <p:nvPr/>
          </p:nvSpPr>
          <p:spPr>
            <a:xfrm>
              <a:off x="668003" y="1935883"/>
              <a:ext cx="675351" cy="595380"/>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 name="Google Shape;264;p14"/>
            <p:cNvSpPr/>
            <p:nvPr/>
          </p:nvSpPr>
          <p:spPr>
            <a:xfrm>
              <a:off x="1245893" y="1684057"/>
              <a:ext cx="550492" cy="485306"/>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5" name="Google Shape;265;p14"/>
          <p:cNvSpPr txBox="1"/>
          <p:nvPr/>
        </p:nvSpPr>
        <p:spPr>
          <a:xfrm>
            <a:off x="294030" y="2759826"/>
            <a:ext cx="4337237" cy="2472574"/>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5400"/>
              <a:buFont typeface="Arial"/>
              <a:buNone/>
            </a:pPr>
            <a:r>
              <a:rPr b="1" lang="en-US" sz="5400">
                <a:solidFill>
                  <a:schemeClr val="lt1"/>
                </a:solidFill>
                <a:latin typeface="Arial Black"/>
                <a:ea typeface="Arial Black"/>
                <a:cs typeface="Arial Black"/>
                <a:sym typeface="Arial Black"/>
              </a:rPr>
              <a:t>The answer is anyone!</a:t>
            </a:r>
            <a:endParaRPr sz="5400">
              <a:solidFill>
                <a:schemeClr val="lt1"/>
              </a:solidFill>
              <a:latin typeface="Arial Black"/>
              <a:ea typeface="Arial Black"/>
              <a:cs typeface="Arial Black"/>
              <a:sym typeface="Arial Black"/>
            </a:endParaRPr>
          </a:p>
        </p:txBody>
      </p:sp>
      <p:grpSp>
        <p:nvGrpSpPr>
          <p:cNvPr id="266" name="Google Shape;266;p14"/>
          <p:cNvGrpSpPr/>
          <p:nvPr/>
        </p:nvGrpSpPr>
        <p:grpSpPr>
          <a:xfrm>
            <a:off x="6207699" y="625987"/>
            <a:ext cx="4398116" cy="5254112"/>
            <a:chOff x="2398341" y="48137"/>
            <a:chExt cx="4398116" cy="5254112"/>
          </a:xfrm>
        </p:grpSpPr>
        <p:sp>
          <p:nvSpPr>
            <p:cNvPr id="267" name="Google Shape;267;p14"/>
            <p:cNvSpPr/>
            <p:nvPr/>
          </p:nvSpPr>
          <p:spPr>
            <a:xfrm>
              <a:off x="2574468" y="53422"/>
              <a:ext cx="1736410" cy="2921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4"/>
            <p:cNvSpPr txBox="1"/>
            <p:nvPr/>
          </p:nvSpPr>
          <p:spPr>
            <a:xfrm>
              <a:off x="2574468" y="53422"/>
              <a:ext cx="1736410" cy="292161"/>
            </a:xfrm>
            <a:prstGeom prst="rect">
              <a:avLst/>
            </a:prstGeom>
            <a:noFill/>
            <a:ln>
              <a:noFill/>
            </a:ln>
          </p:spPr>
          <p:txBody>
            <a:bodyPr anchorCtr="0" anchor="b" bIns="0" lIns="0" spcFirstLastPara="1" rIns="68575" wrap="square" tIns="68575">
              <a:noAutofit/>
            </a:bodyPr>
            <a:lstStyle/>
            <a:p>
              <a:pPr indent="0" lvl="0" marL="0" marR="0" rtl="0" algn="l">
                <a:lnSpc>
                  <a:spcPct val="90000"/>
                </a:lnSpc>
                <a:spcBef>
                  <a:spcPts val="0"/>
                </a:spcBef>
                <a:spcAft>
                  <a:spcPts val="0"/>
                </a:spcAft>
                <a:buClr>
                  <a:schemeClr val="dk1"/>
                </a:buClr>
                <a:buSzPts val="1800"/>
                <a:buFont typeface="Arial Black"/>
                <a:buNone/>
              </a:pPr>
              <a:r>
                <a:rPr lang="en-US" sz="1800">
                  <a:solidFill>
                    <a:schemeClr val="dk1"/>
                  </a:solidFill>
                  <a:latin typeface="Arial Black"/>
                  <a:ea typeface="Arial Black"/>
                  <a:cs typeface="Arial Black"/>
                  <a:sym typeface="Arial Black"/>
                </a:rPr>
                <a:t>Retired people </a:t>
              </a:r>
              <a:endParaRPr/>
            </a:p>
          </p:txBody>
        </p:sp>
        <p:sp>
          <p:nvSpPr>
            <p:cNvPr id="269" name="Google Shape;269;p14"/>
            <p:cNvSpPr/>
            <p:nvPr/>
          </p:nvSpPr>
          <p:spPr>
            <a:xfrm>
              <a:off x="2398341" y="418249"/>
              <a:ext cx="2088663" cy="2088663"/>
            </a:xfrm>
            <a:prstGeom prst="rect">
              <a:avLst/>
            </a:prstGeom>
            <a:blipFill rotWithShape="1">
              <a:blip r:embed="rId3">
                <a:alphaModFix/>
              </a:blip>
              <a:stretch>
                <a:fillRect b="0" l="-24998" r="-24998"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4"/>
            <p:cNvSpPr/>
            <p:nvPr/>
          </p:nvSpPr>
          <p:spPr>
            <a:xfrm>
              <a:off x="4707794" y="48137"/>
              <a:ext cx="2088663" cy="31329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4"/>
            <p:cNvSpPr txBox="1"/>
            <p:nvPr/>
          </p:nvSpPr>
          <p:spPr>
            <a:xfrm>
              <a:off x="4707794" y="48137"/>
              <a:ext cx="2088663" cy="313299"/>
            </a:xfrm>
            <a:prstGeom prst="rect">
              <a:avLst/>
            </a:prstGeom>
            <a:noFill/>
            <a:ln>
              <a:noFill/>
            </a:ln>
          </p:spPr>
          <p:txBody>
            <a:bodyPr anchorCtr="0" anchor="b" bIns="0" lIns="0" spcFirstLastPara="1" rIns="68575" wrap="square" tIns="68575">
              <a:noAutofit/>
            </a:bodyPr>
            <a:lstStyle/>
            <a:p>
              <a:pPr indent="0" lvl="0" marL="0" marR="0" rtl="0" algn="l">
                <a:lnSpc>
                  <a:spcPct val="90000"/>
                </a:lnSpc>
                <a:spcBef>
                  <a:spcPts val="0"/>
                </a:spcBef>
                <a:spcAft>
                  <a:spcPts val="0"/>
                </a:spcAft>
                <a:buClr>
                  <a:schemeClr val="dk1"/>
                </a:buClr>
                <a:buSzPts val="1800"/>
                <a:buFont typeface="Arial Black"/>
                <a:buNone/>
              </a:pPr>
              <a:r>
                <a:rPr lang="en-US" sz="1800">
                  <a:solidFill>
                    <a:schemeClr val="dk1"/>
                  </a:solidFill>
                  <a:latin typeface="Arial Black"/>
                  <a:ea typeface="Arial Black"/>
                  <a:cs typeface="Arial Black"/>
                  <a:sym typeface="Arial Black"/>
                </a:rPr>
                <a:t>Busy working adults </a:t>
              </a:r>
              <a:endParaRPr/>
            </a:p>
          </p:txBody>
        </p:sp>
        <p:sp>
          <p:nvSpPr>
            <p:cNvPr id="272" name="Google Shape;272;p14"/>
            <p:cNvSpPr/>
            <p:nvPr/>
          </p:nvSpPr>
          <p:spPr>
            <a:xfrm>
              <a:off x="4707794" y="423534"/>
              <a:ext cx="2088663" cy="2088663"/>
            </a:xfrm>
            <a:prstGeom prst="rect">
              <a:avLst/>
            </a:prstGeom>
            <a:blipFill rotWithShape="1">
              <a:blip r:embed="rId4">
                <a:alphaModFix/>
              </a:blip>
              <a:stretch>
                <a:fillRect b="0" l="-26998" r="-26998"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4"/>
            <p:cNvSpPr/>
            <p:nvPr/>
          </p:nvSpPr>
          <p:spPr>
            <a:xfrm>
              <a:off x="2398341" y="2848558"/>
              <a:ext cx="2088663" cy="31329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4"/>
            <p:cNvSpPr txBox="1"/>
            <p:nvPr/>
          </p:nvSpPr>
          <p:spPr>
            <a:xfrm>
              <a:off x="2398341" y="2848558"/>
              <a:ext cx="2088663" cy="313299"/>
            </a:xfrm>
            <a:prstGeom prst="rect">
              <a:avLst/>
            </a:prstGeom>
            <a:noFill/>
            <a:ln>
              <a:noFill/>
            </a:ln>
          </p:spPr>
          <p:txBody>
            <a:bodyPr anchorCtr="0" anchor="b" bIns="0" lIns="0" spcFirstLastPara="1" rIns="68575" wrap="square" tIns="68575">
              <a:noAutofit/>
            </a:bodyPr>
            <a:lstStyle/>
            <a:p>
              <a:pPr indent="0" lvl="0" marL="0" marR="0" rtl="0" algn="l">
                <a:lnSpc>
                  <a:spcPct val="90000"/>
                </a:lnSpc>
                <a:spcBef>
                  <a:spcPts val="0"/>
                </a:spcBef>
                <a:spcAft>
                  <a:spcPts val="0"/>
                </a:spcAft>
                <a:buClr>
                  <a:schemeClr val="dk1"/>
                </a:buClr>
                <a:buSzPts val="1800"/>
                <a:buFont typeface="Arial Black"/>
                <a:buNone/>
              </a:pPr>
              <a:r>
                <a:rPr lang="en-US" sz="1800">
                  <a:solidFill>
                    <a:schemeClr val="dk1"/>
                  </a:solidFill>
                  <a:latin typeface="Arial Black"/>
                  <a:ea typeface="Arial Black"/>
                  <a:cs typeface="Arial Black"/>
                  <a:sym typeface="Arial Black"/>
                </a:rPr>
                <a:t>Community Groups </a:t>
              </a:r>
              <a:endParaRPr/>
            </a:p>
          </p:txBody>
        </p:sp>
        <p:sp>
          <p:nvSpPr>
            <p:cNvPr id="275" name="Google Shape;275;p14"/>
            <p:cNvSpPr/>
            <p:nvPr/>
          </p:nvSpPr>
          <p:spPr>
            <a:xfrm>
              <a:off x="2398341" y="3213586"/>
              <a:ext cx="2088663" cy="2088663"/>
            </a:xfrm>
            <a:prstGeom prst="rect">
              <a:avLst/>
            </a:prstGeom>
            <a:blipFill rotWithShape="1">
              <a:blip r:embed="rId5">
                <a:alphaModFix/>
              </a:blip>
              <a:stretch>
                <a:fillRect b="0" l="-24998" r="-24998"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4"/>
            <p:cNvSpPr/>
            <p:nvPr/>
          </p:nvSpPr>
          <p:spPr>
            <a:xfrm>
              <a:off x="4776668" y="2710356"/>
              <a:ext cx="1658169" cy="45127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4"/>
            <p:cNvSpPr txBox="1"/>
            <p:nvPr/>
          </p:nvSpPr>
          <p:spPr>
            <a:xfrm>
              <a:off x="4776668" y="2710356"/>
              <a:ext cx="1658169" cy="451273"/>
            </a:xfrm>
            <a:prstGeom prst="rect">
              <a:avLst/>
            </a:prstGeom>
            <a:noFill/>
            <a:ln>
              <a:noFill/>
            </a:ln>
          </p:spPr>
          <p:txBody>
            <a:bodyPr anchorCtr="0" anchor="b" bIns="0" lIns="0" spcFirstLastPara="1" rIns="68575" wrap="square" tIns="68575">
              <a:noAutofit/>
            </a:bodyPr>
            <a:lstStyle/>
            <a:p>
              <a:pPr indent="0" lvl="0" marL="0" marR="0" rtl="0" algn="l">
                <a:lnSpc>
                  <a:spcPct val="90000"/>
                </a:lnSpc>
                <a:spcBef>
                  <a:spcPts val="0"/>
                </a:spcBef>
                <a:spcAft>
                  <a:spcPts val="0"/>
                </a:spcAft>
                <a:buClr>
                  <a:schemeClr val="dk1"/>
                </a:buClr>
                <a:buSzPts val="1800"/>
                <a:buFont typeface="Arial Black"/>
                <a:buNone/>
              </a:pPr>
              <a:r>
                <a:rPr lang="en-US" sz="1800">
                  <a:solidFill>
                    <a:schemeClr val="dk1"/>
                  </a:solidFill>
                  <a:latin typeface="Arial Black"/>
                  <a:ea typeface="Arial Black"/>
                  <a:cs typeface="Arial Black"/>
                  <a:sym typeface="Arial Black"/>
                </a:rPr>
                <a:t>Youth groups </a:t>
              </a:r>
              <a:endParaRPr/>
            </a:p>
          </p:txBody>
        </p:sp>
        <p:sp>
          <p:nvSpPr>
            <p:cNvPr id="278" name="Google Shape;278;p14"/>
            <p:cNvSpPr/>
            <p:nvPr/>
          </p:nvSpPr>
          <p:spPr>
            <a:xfrm>
              <a:off x="4707794" y="3213586"/>
              <a:ext cx="2088663" cy="2088663"/>
            </a:xfrm>
            <a:prstGeom prst="rect">
              <a:avLst/>
            </a:prstGeom>
            <a:blipFill rotWithShape="1">
              <a:blip r:embed="rId6">
                <a:alphaModFix/>
              </a:blip>
              <a:stretch>
                <a:fillRect b="0" l="-16997" r="-16998"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79" name="Google Shape;279;p14"/>
          <p:cNvPicPr preferRelativeResize="0"/>
          <p:nvPr/>
        </p:nvPicPr>
        <p:blipFill rotWithShape="1">
          <a:blip r:embed="rId7">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3" name="Shape 283"/>
        <p:cNvGrpSpPr/>
        <p:nvPr/>
      </p:nvGrpSpPr>
      <p:grpSpPr>
        <a:xfrm>
          <a:off x="0" y="0"/>
          <a:ext cx="0" cy="0"/>
          <a:chOff x="0" y="0"/>
          <a:chExt cx="0" cy="0"/>
        </a:xfrm>
      </p:grpSpPr>
      <p:sp>
        <p:nvSpPr>
          <p:cNvPr id="284" name="Google Shape;284;p1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5" name="Google Shape;285;p15"/>
          <p:cNvSpPr/>
          <p:nvPr/>
        </p:nvSpPr>
        <p:spPr>
          <a:xfrm flipH="1">
            <a:off x="-1" y="0"/>
            <a:ext cx="7562008" cy="6858000"/>
          </a:xfrm>
          <a:custGeom>
            <a:rect b="b" l="l" r="r" t="t"/>
            <a:pathLst>
              <a:path extrusionOk="0" h="6858000" w="7529613">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15"/>
          <p:cNvSpPr txBox="1"/>
          <p:nvPr>
            <p:ph type="ctrTitle"/>
          </p:nvPr>
        </p:nvSpPr>
        <p:spPr>
          <a:xfrm>
            <a:off x="648037" y="1298448"/>
            <a:ext cx="5895178" cy="409964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FFFFFF"/>
              </a:buClr>
              <a:buSzPts val="6600"/>
              <a:buFont typeface="Arial Black"/>
              <a:buNone/>
            </a:pPr>
            <a:r>
              <a:rPr lang="en-US" sz="6600">
                <a:solidFill>
                  <a:srgbClr val="FFFFFF"/>
                </a:solidFill>
                <a:latin typeface="Arial Black"/>
                <a:ea typeface="Arial Black"/>
                <a:cs typeface="Arial Black"/>
                <a:sym typeface="Arial Black"/>
              </a:rPr>
              <a:t>How do you get started?</a:t>
            </a:r>
            <a:endParaRPr/>
          </a:p>
        </p:txBody>
      </p:sp>
      <p:sp>
        <p:nvSpPr>
          <p:cNvPr id="287" name="Google Shape;287;p15"/>
          <p:cNvSpPr/>
          <p:nvPr/>
        </p:nvSpPr>
        <p:spPr>
          <a:xfrm>
            <a:off x="838199" y="5626353"/>
            <a:ext cx="4243589" cy="18288"/>
          </a:xfrm>
          <a:custGeom>
            <a:rect b="b" l="l" r="r" t="t"/>
            <a:pathLst>
              <a:path extrusionOk="0" fill="none" h="18288"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extrusionOk="0" h="18288"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cap="rnd" cmpd="sng" w="41275">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8" name="Google Shape;288;p15"/>
          <p:cNvSpPr/>
          <p:nvPr/>
        </p:nvSpPr>
        <p:spPr>
          <a:xfrm>
            <a:off x="7850653" y="5626353"/>
            <a:ext cx="3479619" cy="18288"/>
          </a:xfrm>
          <a:custGeom>
            <a:rect b="b" l="l" r="r" t="t"/>
            <a:pathLst>
              <a:path extrusionOk="0" fill="none" h="18288" w="3479619">
                <a:moveTo>
                  <a:pt x="0" y="0"/>
                </a:moveTo>
                <a:cubicBezTo>
                  <a:pt x="178395" y="-3637"/>
                  <a:pt x="368619" y="-28254"/>
                  <a:pt x="661128" y="0"/>
                </a:cubicBezTo>
                <a:cubicBezTo>
                  <a:pt x="953637" y="28254"/>
                  <a:pt x="1022982" y="-4416"/>
                  <a:pt x="1357051" y="0"/>
                </a:cubicBezTo>
                <a:cubicBezTo>
                  <a:pt x="1691120" y="4416"/>
                  <a:pt x="1729558" y="27777"/>
                  <a:pt x="2087771" y="0"/>
                </a:cubicBezTo>
                <a:cubicBezTo>
                  <a:pt x="2445984" y="-27777"/>
                  <a:pt x="2592094" y="4429"/>
                  <a:pt x="2818491" y="0"/>
                </a:cubicBezTo>
                <a:cubicBezTo>
                  <a:pt x="3044888" y="-4429"/>
                  <a:pt x="3204567" y="26471"/>
                  <a:pt x="3479619" y="0"/>
                </a:cubicBezTo>
                <a:cubicBezTo>
                  <a:pt x="3478910" y="8157"/>
                  <a:pt x="3479206" y="12125"/>
                  <a:pt x="3479619" y="18288"/>
                </a:cubicBezTo>
                <a:cubicBezTo>
                  <a:pt x="3315855" y="-2963"/>
                  <a:pt x="3094885" y="26965"/>
                  <a:pt x="2714103" y="18288"/>
                </a:cubicBezTo>
                <a:cubicBezTo>
                  <a:pt x="2333321" y="9611"/>
                  <a:pt x="2260528" y="-15335"/>
                  <a:pt x="1948587" y="18288"/>
                </a:cubicBezTo>
                <a:cubicBezTo>
                  <a:pt x="1636646" y="51911"/>
                  <a:pt x="1489816" y="46369"/>
                  <a:pt x="1252663" y="18288"/>
                </a:cubicBezTo>
                <a:cubicBezTo>
                  <a:pt x="1015510" y="-9793"/>
                  <a:pt x="519812" y="-12177"/>
                  <a:pt x="0" y="18288"/>
                </a:cubicBezTo>
                <a:cubicBezTo>
                  <a:pt x="-46" y="12483"/>
                  <a:pt x="-203" y="6491"/>
                  <a:pt x="0" y="0"/>
                </a:cubicBezTo>
                <a:close/>
              </a:path>
              <a:path extrusionOk="0" h="18288" w="3479619">
                <a:moveTo>
                  <a:pt x="0" y="0"/>
                </a:moveTo>
                <a:cubicBezTo>
                  <a:pt x="326045" y="25020"/>
                  <a:pt x="425411" y="-17676"/>
                  <a:pt x="661128" y="0"/>
                </a:cubicBezTo>
                <a:cubicBezTo>
                  <a:pt x="896845" y="17676"/>
                  <a:pt x="1124825" y="1478"/>
                  <a:pt x="1252663" y="0"/>
                </a:cubicBezTo>
                <a:cubicBezTo>
                  <a:pt x="1380502" y="-1478"/>
                  <a:pt x="1694914" y="11788"/>
                  <a:pt x="2018179" y="0"/>
                </a:cubicBezTo>
                <a:cubicBezTo>
                  <a:pt x="2341444" y="-11788"/>
                  <a:pt x="2451167" y="12596"/>
                  <a:pt x="2679307" y="0"/>
                </a:cubicBezTo>
                <a:cubicBezTo>
                  <a:pt x="2907447" y="-12596"/>
                  <a:pt x="3094555" y="23821"/>
                  <a:pt x="3479619" y="0"/>
                </a:cubicBezTo>
                <a:cubicBezTo>
                  <a:pt x="3479355" y="4493"/>
                  <a:pt x="3480003" y="9472"/>
                  <a:pt x="3479619" y="18288"/>
                </a:cubicBezTo>
                <a:cubicBezTo>
                  <a:pt x="3311729" y="36782"/>
                  <a:pt x="3015946" y="7938"/>
                  <a:pt x="2783695" y="18288"/>
                </a:cubicBezTo>
                <a:cubicBezTo>
                  <a:pt x="2551444" y="28638"/>
                  <a:pt x="2398767" y="-13940"/>
                  <a:pt x="2018179" y="18288"/>
                </a:cubicBezTo>
                <a:cubicBezTo>
                  <a:pt x="1637591" y="50516"/>
                  <a:pt x="1634873" y="-6356"/>
                  <a:pt x="1426644" y="18288"/>
                </a:cubicBezTo>
                <a:cubicBezTo>
                  <a:pt x="1218415" y="42932"/>
                  <a:pt x="1006973" y="4094"/>
                  <a:pt x="730720" y="18288"/>
                </a:cubicBezTo>
                <a:cubicBezTo>
                  <a:pt x="454467" y="32482"/>
                  <a:pt x="291313" y="3910"/>
                  <a:pt x="0" y="18288"/>
                </a:cubicBezTo>
                <a:cubicBezTo>
                  <a:pt x="843" y="9577"/>
                  <a:pt x="371" y="6900"/>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89" name="Google Shape;289;p15"/>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14141"/>
        </a:solidFill>
      </p:bgPr>
    </p:bg>
    <p:spTree>
      <p:nvGrpSpPr>
        <p:cNvPr id="294" name="Shape 294"/>
        <p:cNvGrpSpPr/>
        <p:nvPr/>
      </p:nvGrpSpPr>
      <p:grpSpPr>
        <a:xfrm>
          <a:off x="0" y="0"/>
          <a:ext cx="0" cy="0"/>
          <a:chOff x="0" y="0"/>
          <a:chExt cx="0" cy="0"/>
        </a:xfrm>
      </p:grpSpPr>
      <p:sp>
        <p:nvSpPr>
          <p:cNvPr id="295" name="Google Shape;295;p16"/>
          <p:cNvSpPr/>
          <p:nvPr/>
        </p:nvSpPr>
        <p:spPr>
          <a:xfrm>
            <a:off x="0" y="0"/>
            <a:ext cx="12188952" cy="6858000"/>
          </a:xfrm>
          <a:prstGeom prst="rect">
            <a:avLst/>
          </a:prstGeom>
          <a:solidFill>
            <a:srgbClr val="4141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screenshot of a video game&#10;&#10;Description automatically generated" id="296" name="Google Shape;296;p16"/>
          <p:cNvPicPr preferRelativeResize="0"/>
          <p:nvPr/>
        </p:nvPicPr>
        <p:blipFill rotWithShape="1">
          <a:blip r:embed="rId3">
            <a:alphaModFix/>
          </a:blip>
          <a:srcRect b="20658" l="0" r="2304" t="9973"/>
          <a:stretch/>
        </p:blipFill>
        <p:spPr>
          <a:xfrm>
            <a:off x="817372" y="28278"/>
            <a:ext cx="10557256" cy="4685124"/>
          </a:xfrm>
          <a:prstGeom prst="rect">
            <a:avLst/>
          </a:prstGeom>
          <a:noFill/>
          <a:ln>
            <a:noFill/>
          </a:ln>
          <a:effectLst>
            <a:outerShdw blurRad="292100" rotWithShape="0" algn="tl" dir="2700000" dist="139700">
              <a:srgbClr val="333333">
                <a:alpha val="64705"/>
              </a:srgbClr>
            </a:outerShdw>
          </a:effectLst>
        </p:spPr>
      </p:pic>
      <p:sp>
        <p:nvSpPr>
          <p:cNvPr id="297" name="Google Shape;297;p16"/>
          <p:cNvSpPr/>
          <p:nvPr/>
        </p:nvSpPr>
        <p:spPr>
          <a:xfrm>
            <a:off x="321564" y="4782312"/>
            <a:ext cx="11548872" cy="1755648"/>
          </a:xfrm>
          <a:prstGeom prst="rect">
            <a:avLst/>
          </a:prstGeom>
          <a:solidFill>
            <a:schemeClr val="lt1">
              <a:alpha val="9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298" name="Google Shape;298;p16"/>
          <p:cNvCxnSpPr/>
          <p:nvPr/>
        </p:nvCxnSpPr>
        <p:spPr>
          <a:xfrm rot="10800000">
            <a:off x="4059936" y="5237979"/>
            <a:ext cx="0" cy="914400"/>
          </a:xfrm>
          <a:prstGeom prst="straightConnector1">
            <a:avLst/>
          </a:prstGeom>
          <a:noFill/>
          <a:ln cap="flat" cmpd="sng" w="19050">
            <a:solidFill>
              <a:schemeClr val="dk1">
                <a:alpha val="80000"/>
              </a:schemeClr>
            </a:solidFill>
            <a:prstDash val="solid"/>
            <a:miter lim="800000"/>
            <a:headEnd len="sm" w="sm" type="none"/>
            <a:tailEnd len="sm" w="sm" type="none"/>
          </a:ln>
        </p:spPr>
      </p:cxnSp>
      <p:sp>
        <p:nvSpPr>
          <p:cNvPr id="299" name="Google Shape;299;p16"/>
          <p:cNvSpPr/>
          <p:nvPr/>
        </p:nvSpPr>
        <p:spPr>
          <a:xfrm>
            <a:off x="4379976" y="5009083"/>
            <a:ext cx="6976872" cy="1345997"/>
          </a:xfrm>
          <a:prstGeom prst="rect">
            <a:avLst/>
          </a:prstGeom>
          <a:noFill/>
          <a:ln>
            <a:noFill/>
          </a:ln>
        </p:spPr>
        <p:txBody>
          <a:bodyPr anchorCtr="0" anchor="ctr" bIns="45700" lIns="91425" spcFirstLastPara="1" rIns="91425" wrap="square" tIns="45700">
            <a:normAutofit/>
          </a:bodyPr>
          <a:lstStyle/>
          <a:p>
            <a:pPr indent="0" lvl="0" marL="0" marR="0" rtl="0" algn="l">
              <a:lnSpc>
                <a:spcPct val="80000"/>
              </a:lnSpc>
              <a:spcBef>
                <a:spcPts val="0"/>
              </a:spcBef>
              <a:spcAft>
                <a:spcPts val="0"/>
              </a:spcAft>
              <a:buNone/>
            </a:pPr>
            <a:r>
              <a:rPr b="0" i="0" lang="en-US" sz="2400" u="none" cap="none" strike="noStrike">
                <a:solidFill>
                  <a:schemeClr val="dk1"/>
                </a:solidFill>
                <a:latin typeface="Arial"/>
                <a:ea typeface="Arial"/>
                <a:cs typeface="Arial"/>
                <a:sym typeface="Arial"/>
              </a:rPr>
              <a:t>SciStarter is a globally acclaimed, online citizen science hub where more than 3,000 projects from all over the internet have been organized and made searchable!</a:t>
            </a:r>
            <a:endParaRPr b="0" i="0" sz="2400" u="none" cap="none" strike="noStrike">
              <a:solidFill>
                <a:schemeClr val="dk1"/>
              </a:solidFill>
              <a:latin typeface="Arial"/>
              <a:ea typeface="Arial"/>
              <a:cs typeface="Arial"/>
              <a:sym typeface="Arial"/>
            </a:endParaRPr>
          </a:p>
        </p:txBody>
      </p:sp>
      <p:sp>
        <p:nvSpPr>
          <p:cNvPr id="300" name="Google Shape;300;p16"/>
          <p:cNvSpPr/>
          <p:nvPr/>
        </p:nvSpPr>
        <p:spPr>
          <a:xfrm>
            <a:off x="0" y="-694729"/>
            <a:ext cx="2529539" cy="184665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Clr>
                <a:srgbClr val="313537"/>
              </a:buClr>
              <a:buSzPts val="12000"/>
              <a:buFont typeface="Lato"/>
              <a:buNone/>
            </a:pPr>
            <a:r>
              <a:rPr b="0" i="0" lang="en-US" sz="12000" u="none" cap="none" strike="noStrike">
                <a:solidFill>
                  <a:srgbClr val="313537"/>
                </a:solidFill>
                <a:latin typeface="Lato"/>
                <a:ea typeface="Lato"/>
                <a:cs typeface="Lato"/>
                <a:sym typeface="Lato"/>
              </a:rPr>
              <a:t>      </a:t>
            </a:r>
            <a:endParaRPr b="0" i="0" sz="1800" u="none" cap="none" strike="noStrike">
              <a:solidFill>
                <a:schemeClr val="lt1"/>
              </a:solidFill>
              <a:latin typeface="Arial"/>
              <a:ea typeface="Arial"/>
              <a:cs typeface="Arial"/>
              <a:sym typeface="Arial"/>
            </a:endParaRPr>
          </a:p>
        </p:txBody>
      </p:sp>
      <p:sp>
        <p:nvSpPr>
          <p:cNvPr id="301" name="Google Shape;301;p16"/>
          <p:cNvSpPr/>
          <p:nvPr/>
        </p:nvSpPr>
        <p:spPr>
          <a:xfrm>
            <a:off x="511498" y="4987137"/>
            <a:ext cx="3418332" cy="1345997"/>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lang="en-US" sz="3300">
                <a:solidFill>
                  <a:schemeClr val="dk1"/>
                </a:solidFill>
                <a:latin typeface="Arial Black"/>
                <a:ea typeface="Arial Black"/>
                <a:cs typeface="Arial Black"/>
                <a:sym typeface="Arial Black"/>
              </a:rPr>
              <a:t>Step 1: Join </a:t>
            </a:r>
            <a:r>
              <a:rPr lang="en-US" sz="2400">
                <a:solidFill>
                  <a:schemeClr val="dk1"/>
                </a:solidFill>
                <a:latin typeface="Arial Black"/>
                <a:ea typeface="Arial Black"/>
                <a:cs typeface="Arial Black"/>
                <a:sym typeface="Arial Black"/>
              </a:rPr>
              <a:t>S</a:t>
            </a:r>
            <a:r>
              <a:rPr b="0" i="0" lang="en-US" sz="2400" u="none" cap="none" strike="noStrike">
                <a:solidFill>
                  <a:schemeClr val="dk1"/>
                </a:solidFill>
                <a:latin typeface="Arial Black"/>
                <a:ea typeface="Arial Black"/>
                <a:cs typeface="Arial Black"/>
                <a:sym typeface="Arial Black"/>
              </a:rPr>
              <a:t>ci</a:t>
            </a:r>
            <a:r>
              <a:rPr lang="en-US" sz="2400">
                <a:solidFill>
                  <a:schemeClr val="dk1"/>
                </a:solidFill>
                <a:latin typeface="Arial Black"/>
                <a:ea typeface="Arial Black"/>
                <a:cs typeface="Arial Black"/>
                <a:sym typeface="Arial Black"/>
              </a:rPr>
              <a:t>S</a:t>
            </a:r>
            <a:r>
              <a:rPr b="0" i="0" lang="en-US" sz="2400" u="none" cap="none" strike="noStrike">
                <a:solidFill>
                  <a:schemeClr val="dk1"/>
                </a:solidFill>
                <a:latin typeface="Arial Black"/>
                <a:ea typeface="Arial Black"/>
                <a:cs typeface="Arial Black"/>
                <a:sym typeface="Arial Black"/>
              </a:rPr>
              <a:t>tarter.org </a:t>
            </a:r>
            <a:endParaRPr b="0" i="0" sz="3300" u="none" cap="none" strike="noStrike">
              <a:solidFill>
                <a:schemeClr val="dk1"/>
              </a:solidFill>
              <a:latin typeface="Arial Black"/>
              <a:ea typeface="Arial Black"/>
              <a:cs typeface="Arial Black"/>
              <a:sym typeface="Arial Black"/>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5" name="Shape 305"/>
        <p:cNvGrpSpPr/>
        <p:nvPr/>
      </p:nvGrpSpPr>
      <p:grpSpPr>
        <a:xfrm>
          <a:off x="0" y="0"/>
          <a:ext cx="0" cy="0"/>
          <a:chOff x="0" y="0"/>
          <a:chExt cx="0" cy="0"/>
        </a:xfrm>
      </p:grpSpPr>
      <p:sp>
        <p:nvSpPr>
          <p:cNvPr id="306" name="Google Shape;306;gc7d95c487a_0_0"/>
          <p:cNvSpPr/>
          <p:nvPr/>
        </p:nvSpPr>
        <p:spPr>
          <a:xfrm>
            <a:off x="0" y="0"/>
            <a:ext cx="46944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7" name="Google Shape;307;gc7d95c487a_0_0"/>
          <p:cNvSpPr/>
          <p:nvPr/>
        </p:nvSpPr>
        <p:spPr>
          <a:xfrm>
            <a:off x="0" y="0"/>
            <a:ext cx="4767600" cy="6858000"/>
          </a:xfrm>
          <a:prstGeom prst="rect">
            <a:avLst/>
          </a:prstGeom>
          <a:solidFill>
            <a:srgbClr val="F37D2D"/>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08" name="Google Shape;308;gc7d95c487a_0_0"/>
          <p:cNvGrpSpPr/>
          <p:nvPr/>
        </p:nvGrpSpPr>
        <p:grpSpPr>
          <a:xfrm>
            <a:off x="767290" y="681628"/>
            <a:ext cx="1128381" cy="847205"/>
            <a:chOff x="668003" y="1684057"/>
            <a:chExt cx="1128381" cy="847205"/>
          </a:xfrm>
        </p:grpSpPr>
        <p:sp>
          <p:nvSpPr>
            <p:cNvPr id="309" name="Google Shape;309;gc7d95c487a_0_0"/>
            <p:cNvSpPr/>
            <p:nvPr/>
          </p:nvSpPr>
          <p:spPr>
            <a:xfrm>
              <a:off x="668003" y="1935883"/>
              <a:ext cx="675351" cy="595380"/>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 name="Google Shape;310;gc7d95c487a_0_0"/>
            <p:cNvSpPr/>
            <p:nvPr/>
          </p:nvSpPr>
          <p:spPr>
            <a:xfrm>
              <a:off x="1245893" y="1684057"/>
              <a:ext cx="550491" cy="485307"/>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11" name="Google Shape;311;gc7d95c487a_0_0"/>
          <p:cNvSpPr txBox="1"/>
          <p:nvPr/>
        </p:nvSpPr>
        <p:spPr>
          <a:xfrm>
            <a:off x="294030" y="2759826"/>
            <a:ext cx="4106400" cy="1853700"/>
          </a:xfrm>
          <a:prstGeom prst="rect">
            <a:avLst/>
          </a:prstGeom>
          <a:noFill/>
          <a:ln>
            <a:noFill/>
          </a:ln>
        </p:spPr>
        <p:txBody>
          <a:bodyPr anchorCtr="0" anchor="ctr" bIns="45700" lIns="91425" spcFirstLastPara="1" rIns="91425" wrap="square" tIns="45700">
            <a:normAutofit fontScale="77500"/>
          </a:bodyPr>
          <a:lstStyle/>
          <a:p>
            <a:pPr indent="0" lvl="0" marL="0" marR="0" rtl="0" algn="l">
              <a:lnSpc>
                <a:spcPct val="90000"/>
              </a:lnSpc>
              <a:spcBef>
                <a:spcPts val="0"/>
              </a:spcBef>
              <a:spcAft>
                <a:spcPts val="0"/>
              </a:spcAft>
              <a:buClr>
                <a:schemeClr val="lt1"/>
              </a:buClr>
              <a:buSzPct val="100000"/>
              <a:buFont typeface="Arial"/>
              <a:buNone/>
            </a:pPr>
            <a:r>
              <a:rPr b="1" lang="en-US" sz="7200">
                <a:solidFill>
                  <a:schemeClr val="lt1"/>
                </a:solidFill>
                <a:latin typeface="Arial Black"/>
                <a:ea typeface="Arial Black"/>
                <a:cs typeface="Arial Black"/>
                <a:sym typeface="Arial Black"/>
              </a:rPr>
              <a:t>Create an account</a:t>
            </a:r>
            <a:endParaRPr b="0" sz="7200" u="none">
              <a:solidFill>
                <a:schemeClr val="lt1"/>
              </a:solidFill>
              <a:latin typeface="Arial Black"/>
              <a:ea typeface="Arial Black"/>
              <a:cs typeface="Arial Black"/>
              <a:sym typeface="Arial Black"/>
            </a:endParaRPr>
          </a:p>
        </p:txBody>
      </p:sp>
      <p:pic>
        <p:nvPicPr>
          <p:cNvPr id="312" name="Google Shape;312;gc7d95c487a_0_0"/>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
        <p:nvSpPr>
          <p:cNvPr id="313" name="Google Shape;313;gc7d95c487a_0_0"/>
          <p:cNvSpPr/>
          <p:nvPr/>
        </p:nvSpPr>
        <p:spPr>
          <a:xfrm>
            <a:off x="5618050" y="164325"/>
            <a:ext cx="5724900" cy="5989500"/>
          </a:xfrm>
          <a:prstGeom prst="rect">
            <a:avLst/>
          </a:prstGeom>
          <a:solidFill>
            <a:srgbClr val="E7E6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4" name="Google Shape;314;gc7d95c487a_0_0"/>
          <p:cNvPicPr preferRelativeResize="0"/>
          <p:nvPr/>
        </p:nvPicPr>
        <p:blipFill rotWithShape="1">
          <a:blip r:embed="rId4">
            <a:alphaModFix/>
          </a:blip>
          <a:srcRect b="11727" l="26124" r="27685" t="9189"/>
          <a:stretch/>
        </p:blipFill>
        <p:spPr>
          <a:xfrm>
            <a:off x="5781488" y="270838"/>
            <a:ext cx="5398027" cy="57764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8"/>
          <p:cNvSpPr txBox="1"/>
          <p:nvPr>
            <p:ph type="title"/>
          </p:nvPr>
        </p:nvSpPr>
        <p:spPr>
          <a:xfrm>
            <a:off x="299252" y="22842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Black"/>
              <a:buNone/>
            </a:pPr>
            <a:r>
              <a:rPr lang="en-US">
                <a:latin typeface="Arial Black"/>
                <a:ea typeface="Arial Black"/>
                <a:cs typeface="Arial Black"/>
                <a:sym typeface="Arial Black"/>
              </a:rPr>
              <a:t>Find projects that interest you! </a:t>
            </a:r>
            <a:endParaRPr/>
          </a:p>
        </p:txBody>
      </p:sp>
      <p:sp>
        <p:nvSpPr>
          <p:cNvPr id="321" name="Google Shape;321;p18"/>
          <p:cNvSpPr/>
          <p:nvPr/>
        </p:nvSpPr>
        <p:spPr>
          <a:xfrm>
            <a:off x="299252" y="1577575"/>
            <a:ext cx="3290033" cy="4540416"/>
          </a:xfrm>
          <a:prstGeom prst="rect">
            <a:avLst/>
          </a:prstGeom>
          <a:solidFill>
            <a:schemeClr val="lt1">
              <a:alpha val="40000"/>
            </a:schemeClr>
          </a:solidFill>
          <a:ln cap="flat" cmpd="sng" w="9525">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8"/>
          <p:cNvSpPr/>
          <p:nvPr/>
        </p:nvSpPr>
        <p:spPr>
          <a:xfrm>
            <a:off x="463753" y="1860371"/>
            <a:ext cx="2961030" cy="2515908"/>
          </a:xfrm>
          <a:prstGeom prst="rect">
            <a:avLst/>
          </a:prstGeom>
          <a:blipFill rotWithShape="1">
            <a:blip r:embed="rId3">
              <a:alphaModFix/>
            </a:blip>
            <a:stretch>
              <a:fillRect b="0" l="-6998" r="-6999"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8"/>
          <p:cNvSpPr/>
          <p:nvPr/>
        </p:nvSpPr>
        <p:spPr>
          <a:xfrm>
            <a:off x="463753" y="4376279"/>
            <a:ext cx="2961030" cy="1514055"/>
          </a:xfrm>
          <a:custGeom>
            <a:rect b="b" l="l" r="r" t="t"/>
            <a:pathLst>
              <a:path extrusionOk="0" h="1514055" w="2961030">
                <a:moveTo>
                  <a:pt x="0" y="0"/>
                </a:moveTo>
                <a:lnTo>
                  <a:pt x="2961030" y="0"/>
                </a:lnTo>
                <a:lnTo>
                  <a:pt x="2961030" y="1514055"/>
                </a:lnTo>
                <a:lnTo>
                  <a:pt x="0" y="1514055"/>
                </a:lnTo>
                <a:lnTo>
                  <a:pt x="0" y="0"/>
                </a:lnTo>
                <a:close/>
              </a:path>
            </a:pathLst>
          </a:cu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Arial Black"/>
              <a:buNone/>
            </a:pPr>
            <a:r>
              <a:rPr lang="en-US" sz="2000">
                <a:solidFill>
                  <a:schemeClr val="dk1"/>
                </a:solidFill>
                <a:latin typeface="Arial Black"/>
                <a:ea typeface="Arial Black"/>
                <a:cs typeface="Arial Black"/>
                <a:sym typeface="Arial Black"/>
              </a:rPr>
              <a:t>The Great Sunflower Project</a:t>
            </a:r>
            <a:endParaRPr/>
          </a:p>
          <a:p>
            <a:pPr indent="0" lvl="0" marL="0" marR="0" rtl="0" algn="ctr">
              <a:lnSpc>
                <a:spcPct val="90000"/>
              </a:lnSpc>
              <a:spcBef>
                <a:spcPts val="700"/>
              </a:spcBef>
              <a:spcAft>
                <a:spcPts val="0"/>
              </a:spcAft>
              <a:buClr>
                <a:schemeClr val="dk1"/>
              </a:buClr>
              <a:buSzPts val="2000"/>
              <a:buFont typeface="Arial"/>
              <a:buNone/>
            </a:pPr>
            <a:r>
              <a:rPr b="0" lang="en-US" sz="2000">
                <a:solidFill>
                  <a:schemeClr val="dk1"/>
                </a:solidFill>
                <a:latin typeface="Arial"/>
                <a:ea typeface="Arial"/>
                <a:cs typeface="Arial"/>
                <a:sym typeface="Arial"/>
              </a:rPr>
              <a:t>Document pollinators in your community.  </a:t>
            </a:r>
            <a:endParaRPr/>
          </a:p>
        </p:txBody>
      </p:sp>
      <p:sp>
        <p:nvSpPr>
          <p:cNvPr id="324" name="Google Shape;324;p18"/>
          <p:cNvSpPr/>
          <p:nvPr/>
        </p:nvSpPr>
        <p:spPr>
          <a:xfrm>
            <a:off x="4450982" y="1577575"/>
            <a:ext cx="3290033" cy="4557858"/>
          </a:xfrm>
          <a:prstGeom prst="rect">
            <a:avLst/>
          </a:prstGeom>
          <a:solidFill>
            <a:schemeClr val="lt1">
              <a:alpha val="40000"/>
            </a:schemeClr>
          </a:solidFill>
          <a:ln cap="flat" cmpd="sng" w="9525">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8"/>
          <p:cNvSpPr/>
          <p:nvPr/>
        </p:nvSpPr>
        <p:spPr>
          <a:xfrm>
            <a:off x="4615483" y="1860371"/>
            <a:ext cx="2961030" cy="2515908"/>
          </a:xfrm>
          <a:prstGeom prst="rect">
            <a:avLst/>
          </a:prstGeom>
          <a:blipFill rotWithShape="1">
            <a:blip r:embed="rId4">
              <a:alphaModFix/>
            </a:blip>
            <a:stretch>
              <a:fillRect b="0" l="-2999" r="-2999"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8"/>
          <p:cNvSpPr/>
          <p:nvPr/>
        </p:nvSpPr>
        <p:spPr>
          <a:xfrm>
            <a:off x="4615483" y="4376279"/>
            <a:ext cx="2961030" cy="1608320"/>
          </a:xfrm>
          <a:custGeom>
            <a:rect b="b" l="l" r="r" t="t"/>
            <a:pathLst>
              <a:path extrusionOk="0" h="1608320" w="2961030">
                <a:moveTo>
                  <a:pt x="0" y="0"/>
                </a:moveTo>
                <a:lnTo>
                  <a:pt x="2961030" y="0"/>
                </a:lnTo>
                <a:lnTo>
                  <a:pt x="2961030" y="1608320"/>
                </a:lnTo>
                <a:lnTo>
                  <a:pt x="0" y="1608320"/>
                </a:lnTo>
                <a:lnTo>
                  <a:pt x="0" y="0"/>
                </a:lnTo>
                <a:close/>
              </a:path>
            </a:pathLst>
          </a:custGeom>
          <a:noFill/>
          <a:ln>
            <a:noFill/>
          </a:ln>
        </p:spPr>
        <p:txBody>
          <a:bodyPr anchorCtr="0" anchor="ctr" bIns="38100" lIns="38100" spcFirstLastPara="1" rIns="38100" wrap="square" tIns="38100">
            <a:noAutofit/>
          </a:bodyPr>
          <a:lstStyle/>
          <a:p>
            <a:pPr indent="0" lvl="0" marL="0" marR="0" rtl="0" algn="ctr">
              <a:lnSpc>
                <a:spcPct val="90000"/>
              </a:lnSpc>
              <a:spcBef>
                <a:spcPts val="0"/>
              </a:spcBef>
              <a:spcAft>
                <a:spcPts val="0"/>
              </a:spcAft>
              <a:buClr>
                <a:schemeClr val="dk1"/>
              </a:buClr>
              <a:buSzPts val="1000"/>
              <a:buFont typeface="Calibri"/>
              <a:buNone/>
            </a:pPr>
            <a:r>
              <a:t/>
            </a:r>
            <a:endParaRPr sz="1000">
              <a:solidFill>
                <a:schemeClr val="dk1"/>
              </a:solidFill>
              <a:latin typeface="Arial Black"/>
              <a:ea typeface="Arial Black"/>
              <a:cs typeface="Arial Black"/>
              <a:sym typeface="Arial Black"/>
            </a:endParaRPr>
          </a:p>
          <a:p>
            <a:pPr indent="0" lvl="0" marL="0" marR="0" rtl="0" algn="ctr">
              <a:lnSpc>
                <a:spcPct val="90000"/>
              </a:lnSpc>
              <a:spcBef>
                <a:spcPts val="350"/>
              </a:spcBef>
              <a:spcAft>
                <a:spcPts val="0"/>
              </a:spcAft>
              <a:buClr>
                <a:schemeClr val="dk1"/>
              </a:buClr>
              <a:buSzPts val="2000"/>
              <a:buFont typeface="Arial Black"/>
              <a:buNone/>
            </a:pPr>
            <a:r>
              <a:rPr lang="en-US" sz="2000">
                <a:solidFill>
                  <a:schemeClr val="dk1"/>
                </a:solidFill>
                <a:latin typeface="Arial Black"/>
                <a:ea typeface="Arial Black"/>
                <a:cs typeface="Arial Black"/>
                <a:sym typeface="Arial Black"/>
              </a:rPr>
              <a:t>Caterpillar Counts</a:t>
            </a:r>
            <a:endParaRPr/>
          </a:p>
          <a:p>
            <a:pPr indent="0" lvl="0" marL="0" marR="0" rtl="0" algn="ctr">
              <a:lnSpc>
                <a:spcPct val="90000"/>
              </a:lnSpc>
              <a:spcBef>
                <a:spcPts val="700"/>
              </a:spcBef>
              <a:spcAft>
                <a:spcPts val="0"/>
              </a:spcAft>
              <a:buClr>
                <a:schemeClr val="dk1"/>
              </a:buClr>
              <a:buSzPts val="2000"/>
              <a:buFont typeface="Arial"/>
              <a:buNone/>
            </a:pPr>
            <a:r>
              <a:rPr b="0" lang="en-US" sz="2000">
                <a:solidFill>
                  <a:schemeClr val="dk1"/>
                </a:solidFill>
                <a:latin typeface="Arial"/>
                <a:ea typeface="Arial"/>
                <a:cs typeface="Arial"/>
                <a:sym typeface="Arial"/>
              </a:rPr>
              <a:t>Measure seasonal variation by counting arthropods. </a:t>
            </a:r>
            <a:endParaRPr sz="2000">
              <a:solidFill>
                <a:schemeClr val="dk1"/>
              </a:solidFill>
              <a:latin typeface="Arial"/>
              <a:ea typeface="Arial"/>
              <a:cs typeface="Arial"/>
              <a:sym typeface="Arial"/>
            </a:endParaRPr>
          </a:p>
          <a:p>
            <a:pPr indent="0" lvl="0" marL="0" marR="0" rtl="0" algn="ctr">
              <a:lnSpc>
                <a:spcPct val="90000"/>
              </a:lnSpc>
              <a:spcBef>
                <a:spcPts val="700"/>
              </a:spcBef>
              <a:spcAft>
                <a:spcPts val="0"/>
              </a:spcAft>
              <a:buClr>
                <a:schemeClr val="dk1"/>
              </a:buClr>
              <a:buSzPts val="1000"/>
              <a:buFont typeface="Arial Black"/>
              <a:buNone/>
            </a:pPr>
            <a:r>
              <a:rPr lang="en-US" sz="1000">
                <a:solidFill>
                  <a:schemeClr val="dk1"/>
                </a:solidFill>
                <a:latin typeface="Arial Black"/>
                <a:ea typeface="Arial Black"/>
                <a:cs typeface="Arial Black"/>
                <a:sym typeface="Arial Black"/>
              </a:rPr>
              <a:t> </a:t>
            </a:r>
            <a:endParaRPr/>
          </a:p>
        </p:txBody>
      </p:sp>
      <p:sp>
        <p:nvSpPr>
          <p:cNvPr id="327" name="Google Shape;327;p18"/>
          <p:cNvSpPr/>
          <p:nvPr/>
        </p:nvSpPr>
        <p:spPr>
          <a:xfrm>
            <a:off x="8602712" y="1560137"/>
            <a:ext cx="3290033" cy="4557858"/>
          </a:xfrm>
          <a:prstGeom prst="rect">
            <a:avLst/>
          </a:prstGeom>
          <a:solidFill>
            <a:schemeClr val="lt1">
              <a:alpha val="40000"/>
            </a:schemeClr>
          </a:solidFill>
          <a:ln cap="flat" cmpd="sng" w="9525">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8"/>
          <p:cNvSpPr/>
          <p:nvPr/>
        </p:nvSpPr>
        <p:spPr>
          <a:xfrm>
            <a:off x="8767213" y="1860371"/>
            <a:ext cx="2961030" cy="2515908"/>
          </a:xfrm>
          <a:prstGeom prst="rect">
            <a:avLst/>
          </a:prstGeom>
          <a:blipFill rotWithShape="1">
            <a:blip r:embed="rId5">
              <a:alphaModFix/>
            </a:blip>
            <a:stretch>
              <a:fillRect b="0" l="-13997" r="-13999"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8"/>
          <p:cNvSpPr/>
          <p:nvPr/>
        </p:nvSpPr>
        <p:spPr>
          <a:xfrm>
            <a:off x="8767213" y="4423463"/>
            <a:ext cx="2961030" cy="1045069"/>
          </a:xfrm>
          <a:custGeom>
            <a:rect b="b" l="l" r="r" t="t"/>
            <a:pathLst>
              <a:path extrusionOk="0" h="1045069" w="2961030">
                <a:moveTo>
                  <a:pt x="0" y="0"/>
                </a:moveTo>
                <a:lnTo>
                  <a:pt x="2961030" y="0"/>
                </a:lnTo>
                <a:lnTo>
                  <a:pt x="2961030" y="1045069"/>
                </a:lnTo>
                <a:lnTo>
                  <a:pt x="0" y="1045069"/>
                </a:lnTo>
                <a:lnTo>
                  <a:pt x="0" y="0"/>
                </a:lnTo>
                <a:close/>
              </a:path>
            </a:pathLst>
          </a:cu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chemeClr val="dk1"/>
              </a:buClr>
              <a:buSzPts val="2000"/>
              <a:buFont typeface="Arial Black"/>
              <a:buNone/>
            </a:pPr>
            <a:r>
              <a:rPr lang="en-US" sz="2000">
                <a:solidFill>
                  <a:schemeClr val="dk1"/>
                </a:solidFill>
                <a:latin typeface="Arial Black"/>
                <a:ea typeface="Arial Black"/>
                <a:cs typeface="Arial Black"/>
                <a:sym typeface="Arial Black"/>
              </a:rPr>
              <a:t>Globe at Night </a:t>
            </a:r>
            <a:endParaRPr/>
          </a:p>
          <a:p>
            <a:pPr indent="0" lvl="0" marL="0" marR="0" rtl="0" algn="ctr">
              <a:lnSpc>
                <a:spcPct val="90000"/>
              </a:lnSpc>
              <a:spcBef>
                <a:spcPts val="700"/>
              </a:spcBef>
              <a:spcAft>
                <a:spcPts val="0"/>
              </a:spcAft>
              <a:buClr>
                <a:schemeClr val="dk1"/>
              </a:buClr>
              <a:buSzPts val="2000"/>
              <a:buFont typeface="Arial"/>
              <a:buNone/>
            </a:pPr>
            <a:r>
              <a:rPr b="0" lang="en-US" sz="2000">
                <a:solidFill>
                  <a:schemeClr val="dk1"/>
                </a:solidFill>
                <a:latin typeface="Arial"/>
                <a:ea typeface="Arial"/>
                <a:cs typeface="Arial"/>
                <a:sym typeface="Arial"/>
              </a:rPr>
              <a:t>Monitor light pollution. </a:t>
            </a:r>
            <a:endParaRPr/>
          </a:p>
        </p:txBody>
      </p:sp>
      <p:sp>
        <p:nvSpPr>
          <p:cNvPr id="330" name="Google Shape;330;p18"/>
          <p:cNvSpPr txBox="1"/>
          <p:nvPr/>
        </p:nvSpPr>
        <p:spPr>
          <a:xfrm>
            <a:off x="4014196" y="6430522"/>
            <a:ext cx="4163603"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800" u="none" strike="noStrike">
                <a:solidFill>
                  <a:srgbClr val="000000"/>
                </a:solidFill>
                <a:latin typeface="Arial Black"/>
                <a:ea typeface="Arial Black"/>
                <a:cs typeface="Arial Black"/>
                <a:sym typeface="Arial Black"/>
              </a:rPr>
              <a:t>Anywhere. Anytime. Any topic. </a:t>
            </a:r>
            <a:endParaRPr b="0" sz="1800">
              <a:solidFill>
                <a:schemeClr val="dk1"/>
              </a:solidFill>
              <a:latin typeface="Calibri"/>
              <a:ea typeface="Calibri"/>
              <a:cs typeface="Calibri"/>
              <a:sym typeface="Calibri"/>
            </a:endParaRPr>
          </a:p>
          <a:p>
            <a:pPr indent="0" lvl="0" marL="0" marR="0" rtl="0" algn="ctr">
              <a:spcBef>
                <a:spcPts val="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14141"/>
        </a:solidFill>
      </p:bgPr>
    </p:bg>
    <p:spTree>
      <p:nvGrpSpPr>
        <p:cNvPr id="335" name="Shape 335"/>
        <p:cNvGrpSpPr/>
        <p:nvPr/>
      </p:nvGrpSpPr>
      <p:grpSpPr>
        <a:xfrm>
          <a:off x="0" y="0"/>
          <a:ext cx="0" cy="0"/>
          <a:chOff x="0" y="0"/>
          <a:chExt cx="0" cy="0"/>
        </a:xfrm>
      </p:grpSpPr>
      <p:sp>
        <p:nvSpPr>
          <p:cNvPr id="336" name="Google Shape;336;p17"/>
          <p:cNvSpPr/>
          <p:nvPr/>
        </p:nvSpPr>
        <p:spPr>
          <a:xfrm>
            <a:off x="0" y="0"/>
            <a:ext cx="12188952" cy="6858000"/>
          </a:xfrm>
          <a:prstGeom prst="rect">
            <a:avLst/>
          </a:prstGeom>
          <a:solidFill>
            <a:srgbClr val="4141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17"/>
          <p:cNvSpPr/>
          <p:nvPr/>
        </p:nvSpPr>
        <p:spPr>
          <a:xfrm>
            <a:off x="321564" y="4782312"/>
            <a:ext cx="11548872" cy="1755648"/>
          </a:xfrm>
          <a:prstGeom prst="rect">
            <a:avLst/>
          </a:prstGeom>
          <a:solidFill>
            <a:schemeClr val="lt1">
              <a:alpha val="9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338" name="Google Shape;338;p17"/>
          <p:cNvCxnSpPr/>
          <p:nvPr/>
        </p:nvCxnSpPr>
        <p:spPr>
          <a:xfrm rot="10800000">
            <a:off x="4059936" y="5237979"/>
            <a:ext cx="0" cy="914400"/>
          </a:xfrm>
          <a:prstGeom prst="straightConnector1">
            <a:avLst/>
          </a:prstGeom>
          <a:noFill/>
          <a:ln cap="flat" cmpd="sng" w="19050">
            <a:solidFill>
              <a:schemeClr val="dk1">
                <a:alpha val="80000"/>
              </a:schemeClr>
            </a:solidFill>
            <a:prstDash val="solid"/>
            <a:miter lim="800000"/>
            <a:headEnd len="sm" w="sm" type="none"/>
            <a:tailEnd len="sm" w="sm" type="none"/>
          </a:ln>
        </p:spPr>
      </p:cxnSp>
      <p:sp>
        <p:nvSpPr>
          <p:cNvPr id="339" name="Google Shape;339;p17"/>
          <p:cNvSpPr/>
          <p:nvPr/>
        </p:nvSpPr>
        <p:spPr>
          <a:xfrm>
            <a:off x="4379976" y="5009083"/>
            <a:ext cx="6976872" cy="1345997"/>
          </a:xfrm>
          <a:prstGeom prst="rect">
            <a:avLst/>
          </a:prstGeom>
          <a:noFill/>
          <a:ln>
            <a:noFill/>
          </a:ln>
        </p:spPr>
        <p:txBody>
          <a:bodyPr anchorCtr="0" anchor="ctr" bIns="45700" lIns="91425" spcFirstLastPara="1" rIns="91425" wrap="square" tIns="45700">
            <a:normAutofit/>
          </a:bodyPr>
          <a:lstStyle/>
          <a:p>
            <a:pPr indent="0" lvl="0" marL="0" marR="0" rtl="0" algn="l">
              <a:lnSpc>
                <a:spcPct val="70000"/>
              </a:lnSpc>
              <a:spcBef>
                <a:spcPts val="0"/>
              </a:spcBef>
              <a:spcAft>
                <a:spcPts val="0"/>
              </a:spcAft>
              <a:buNone/>
            </a:pPr>
            <a:r>
              <a:rPr b="0" i="0" lang="en-US" sz="2220">
                <a:solidFill>
                  <a:schemeClr val="dk1"/>
                </a:solidFill>
                <a:latin typeface="Arial"/>
                <a:ea typeface="Arial"/>
                <a:cs typeface="Arial"/>
                <a:sym typeface="Arial"/>
              </a:rPr>
              <a:t>The projects and events on SciStarter.org represent a wide array of topics and research programs that participants from diverse communities and backgrounds can engage in anywhere, anytime, just once or on an ongoing basis.</a:t>
            </a:r>
            <a:endParaRPr b="0" i="0" sz="2220" u="none" cap="none" strike="noStrike">
              <a:solidFill>
                <a:schemeClr val="dk1"/>
              </a:solidFill>
              <a:latin typeface="Arial"/>
              <a:ea typeface="Arial"/>
              <a:cs typeface="Arial"/>
              <a:sym typeface="Arial"/>
            </a:endParaRPr>
          </a:p>
        </p:txBody>
      </p:sp>
      <p:sp>
        <p:nvSpPr>
          <p:cNvPr id="340" name="Google Shape;340;p17"/>
          <p:cNvSpPr/>
          <p:nvPr/>
        </p:nvSpPr>
        <p:spPr>
          <a:xfrm>
            <a:off x="0" y="-694729"/>
            <a:ext cx="2529539" cy="184665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Clr>
                <a:srgbClr val="313537"/>
              </a:buClr>
              <a:buSzPts val="12000"/>
              <a:buFont typeface="Lato"/>
              <a:buNone/>
            </a:pPr>
            <a:r>
              <a:rPr b="0" i="0" lang="en-US" sz="12000" u="none" cap="none" strike="noStrike">
                <a:solidFill>
                  <a:srgbClr val="313537"/>
                </a:solidFill>
                <a:latin typeface="Lato"/>
                <a:ea typeface="Lato"/>
                <a:cs typeface="Lato"/>
                <a:sym typeface="Lato"/>
              </a:rPr>
              <a:t>      </a:t>
            </a:r>
            <a:endParaRPr b="0" i="0" sz="1800" u="none" cap="none" strike="noStrike">
              <a:solidFill>
                <a:schemeClr val="lt1"/>
              </a:solidFill>
              <a:latin typeface="Arial"/>
              <a:ea typeface="Arial"/>
              <a:cs typeface="Arial"/>
              <a:sym typeface="Arial"/>
            </a:endParaRPr>
          </a:p>
        </p:txBody>
      </p:sp>
      <p:sp>
        <p:nvSpPr>
          <p:cNvPr id="341" name="Google Shape;341;p17"/>
          <p:cNvSpPr/>
          <p:nvPr/>
        </p:nvSpPr>
        <p:spPr>
          <a:xfrm>
            <a:off x="426132" y="5022180"/>
            <a:ext cx="3548438" cy="1345997"/>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lang="en-US" sz="3300">
                <a:solidFill>
                  <a:schemeClr val="dk1"/>
                </a:solidFill>
                <a:latin typeface="Arial Black"/>
                <a:ea typeface="Arial Black"/>
                <a:cs typeface="Arial Black"/>
                <a:sym typeface="Arial Black"/>
              </a:rPr>
              <a:t>Step 2: Search </a:t>
            </a:r>
            <a:r>
              <a:rPr lang="en-US" sz="2300">
                <a:solidFill>
                  <a:schemeClr val="dk1"/>
                </a:solidFill>
                <a:latin typeface="Arial Black"/>
                <a:ea typeface="Arial Black"/>
                <a:cs typeface="Arial Black"/>
                <a:sym typeface="Arial Black"/>
              </a:rPr>
              <a:t>S</a:t>
            </a:r>
            <a:r>
              <a:rPr b="0" i="0" lang="en-US" sz="2300" u="none" cap="none" strike="noStrike">
                <a:solidFill>
                  <a:schemeClr val="dk1"/>
                </a:solidFill>
                <a:latin typeface="Arial Black"/>
                <a:ea typeface="Arial Black"/>
                <a:cs typeface="Arial Black"/>
                <a:sym typeface="Arial Black"/>
              </a:rPr>
              <a:t>ci</a:t>
            </a:r>
            <a:r>
              <a:rPr lang="en-US" sz="2300">
                <a:solidFill>
                  <a:schemeClr val="dk1"/>
                </a:solidFill>
                <a:latin typeface="Arial Black"/>
                <a:ea typeface="Arial Black"/>
                <a:cs typeface="Arial Black"/>
                <a:sym typeface="Arial Black"/>
              </a:rPr>
              <a:t>S</a:t>
            </a:r>
            <a:r>
              <a:rPr b="0" i="0" lang="en-US" sz="2300" u="none" cap="none" strike="noStrike">
                <a:solidFill>
                  <a:schemeClr val="dk1"/>
                </a:solidFill>
                <a:latin typeface="Arial Black"/>
                <a:ea typeface="Arial Black"/>
                <a:cs typeface="Arial Black"/>
                <a:sym typeface="Arial Black"/>
              </a:rPr>
              <a:t>tarter.org/finder</a:t>
            </a:r>
            <a:endParaRPr b="0" i="0" sz="3200" u="none" cap="none" strike="noStrike">
              <a:solidFill>
                <a:schemeClr val="dk1"/>
              </a:solidFill>
              <a:latin typeface="Arial Black"/>
              <a:ea typeface="Arial Black"/>
              <a:cs typeface="Arial Black"/>
              <a:sym typeface="Arial Black"/>
            </a:endParaRPr>
          </a:p>
        </p:txBody>
      </p:sp>
      <p:pic>
        <p:nvPicPr>
          <p:cNvPr id="342" name="Google Shape;342;p17"/>
          <p:cNvPicPr preferRelativeResize="0"/>
          <p:nvPr/>
        </p:nvPicPr>
        <p:blipFill rotWithShape="1">
          <a:blip r:embed="rId3">
            <a:alphaModFix/>
          </a:blip>
          <a:srcRect b="22964" l="170" r="1907" t="9869"/>
          <a:stretch/>
        </p:blipFill>
        <p:spPr>
          <a:xfrm>
            <a:off x="1326641" y="119954"/>
            <a:ext cx="9535669" cy="4552991"/>
          </a:xfrm>
          <a:prstGeom prst="rect">
            <a:avLst/>
          </a:prstGeom>
          <a:noFill/>
          <a:ln>
            <a:noFill/>
          </a:ln>
          <a:effectLst>
            <a:outerShdw blurRad="190500" rotWithShape="0" algn="tl">
              <a:srgbClr val="000000">
                <a:alpha val="69803"/>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6" name="Shape 346"/>
        <p:cNvGrpSpPr/>
        <p:nvPr/>
      </p:nvGrpSpPr>
      <p:grpSpPr>
        <a:xfrm>
          <a:off x="0" y="0"/>
          <a:ext cx="0" cy="0"/>
          <a:chOff x="0" y="0"/>
          <a:chExt cx="0" cy="0"/>
        </a:xfrm>
      </p:grpSpPr>
      <p:sp>
        <p:nvSpPr>
          <p:cNvPr id="347" name="Google Shape;347;p1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8" name="Google Shape;348;p19"/>
          <p:cNvSpPr/>
          <p:nvPr/>
        </p:nvSpPr>
        <p:spPr>
          <a:xfrm>
            <a:off x="0" y="1"/>
            <a:ext cx="12192000" cy="6054983"/>
          </a:xfrm>
          <a:custGeom>
            <a:rect b="b" l="l" r="r" t="t"/>
            <a:pathLst>
              <a:path extrusionOk="0" h="6054983" w="12188952">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9" name="Google Shape;349;p19"/>
          <p:cNvSpPr txBox="1"/>
          <p:nvPr>
            <p:ph type="ctrTitle"/>
          </p:nvPr>
        </p:nvSpPr>
        <p:spPr>
          <a:xfrm>
            <a:off x="1524000" y="929452"/>
            <a:ext cx="9144000" cy="252673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5600"/>
              <a:buFont typeface="Arial Black"/>
              <a:buNone/>
            </a:pPr>
            <a:r>
              <a:rPr lang="en-US" sz="5600">
                <a:solidFill>
                  <a:srgbClr val="FFFFFF"/>
                </a:solidFill>
                <a:latin typeface="Arial Black"/>
                <a:ea typeface="Arial Black"/>
                <a:cs typeface="Arial Black"/>
                <a:sym typeface="Arial Black"/>
              </a:rPr>
              <a:t>What skills do I need to do citizen science? </a:t>
            </a:r>
            <a:endParaRPr/>
          </a:p>
        </p:txBody>
      </p:sp>
      <p:sp>
        <p:nvSpPr>
          <p:cNvPr id="350" name="Google Shape;350;p19"/>
          <p:cNvSpPr/>
          <p:nvPr/>
        </p:nvSpPr>
        <p:spPr>
          <a:xfrm>
            <a:off x="3974206" y="3566566"/>
            <a:ext cx="4243589" cy="18288"/>
          </a:xfrm>
          <a:custGeom>
            <a:rect b="b" l="l" r="r" t="t"/>
            <a:pathLst>
              <a:path extrusionOk="0" fill="none" h="18288"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extrusionOk="0" h="18288"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cap="rnd" cmpd="sng" w="41275">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51" name="Google Shape;351;p19"/>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6" name="Shape 356"/>
        <p:cNvGrpSpPr/>
        <p:nvPr/>
      </p:nvGrpSpPr>
      <p:grpSpPr>
        <a:xfrm>
          <a:off x="0" y="0"/>
          <a:ext cx="0" cy="0"/>
          <a:chOff x="0" y="0"/>
          <a:chExt cx="0" cy="0"/>
        </a:xfrm>
      </p:grpSpPr>
      <p:sp>
        <p:nvSpPr>
          <p:cNvPr id="357" name="Google Shape;357;p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8" name="Google Shape;358;p20"/>
          <p:cNvSpPr/>
          <p:nvPr/>
        </p:nvSpPr>
        <p:spPr>
          <a:xfrm>
            <a:off x="0" y="0"/>
            <a:ext cx="4694548"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20"/>
          <p:cNvSpPr/>
          <p:nvPr/>
        </p:nvSpPr>
        <p:spPr>
          <a:xfrm>
            <a:off x="0" y="0"/>
            <a:ext cx="4767580" cy="6858000"/>
          </a:xfrm>
          <a:prstGeom prst="rect">
            <a:avLst/>
          </a:prstGeom>
          <a:solidFill>
            <a:srgbClr val="F37D2D"/>
          </a:solidFill>
          <a:ln cap="flat" cmpd="sng" w="12700">
            <a:solidFill>
              <a:srgbClr val="F37D2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360" name="Google Shape;360;p20"/>
          <p:cNvGrpSpPr/>
          <p:nvPr/>
        </p:nvGrpSpPr>
        <p:grpSpPr>
          <a:xfrm>
            <a:off x="767290" y="681628"/>
            <a:ext cx="1128382" cy="847206"/>
            <a:chOff x="668003" y="1684057"/>
            <a:chExt cx="1128382" cy="847206"/>
          </a:xfrm>
        </p:grpSpPr>
        <p:sp>
          <p:nvSpPr>
            <p:cNvPr id="361" name="Google Shape;361;p20"/>
            <p:cNvSpPr/>
            <p:nvPr/>
          </p:nvSpPr>
          <p:spPr>
            <a:xfrm>
              <a:off x="668003" y="1935883"/>
              <a:ext cx="675351" cy="595380"/>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2" name="Google Shape;362;p20"/>
            <p:cNvSpPr/>
            <p:nvPr/>
          </p:nvSpPr>
          <p:spPr>
            <a:xfrm>
              <a:off x="1245893" y="1684057"/>
              <a:ext cx="550492" cy="485306"/>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63" name="Google Shape;363;p20"/>
          <p:cNvSpPr txBox="1"/>
          <p:nvPr/>
        </p:nvSpPr>
        <p:spPr>
          <a:xfrm>
            <a:off x="113729" y="2100388"/>
            <a:ext cx="4617335" cy="390448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4400"/>
              <a:buFont typeface="Arial"/>
              <a:buNone/>
            </a:pPr>
            <a:r>
              <a:rPr lang="en-US" sz="4400">
                <a:solidFill>
                  <a:schemeClr val="lt1"/>
                </a:solidFill>
                <a:latin typeface="Arial"/>
                <a:ea typeface="Arial"/>
                <a:cs typeface="Arial"/>
                <a:sym typeface="Arial"/>
              </a:rPr>
              <a:t>When you do citizen science you are using</a:t>
            </a:r>
            <a:r>
              <a:rPr lang="en-US" sz="4400">
                <a:solidFill>
                  <a:schemeClr val="lt1"/>
                </a:solidFill>
                <a:latin typeface="Calibri"/>
                <a:ea typeface="Calibri"/>
                <a:cs typeface="Calibri"/>
                <a:sym typeface="Calibri"/>
              </a:rPr>
              <a:t> </a:t>
            </a:r>
            <a:r>
              <a:rPr lang="en-US" sz="4400">
                <a:solidFill>
                  <a:schemeClr val="lt1"/>
                </a:solidFill>
                <a:latin typeface="Arial Black"/>
                <a:ea typeface="Arial Black"/>
                <a:cs typeface="Arial Black"/>
                <a:sym typeface="Arial Black"/>
              </a:rPr>
              <a:t>science process skills.</a:t>
            </a:r>
            <a:endParaRPr sz="4400">
              <a:solidFill>
                <a:schemeClr val="lt1"/>
              </a:solidFill>
              <a:latin typeface="Arial Black"/>
              <a:ea typeface="Arial Black"/>
              <a:cs typeface="Arial Black"/>
              <a:sym typeface="Arial Black"/>
            </a:endParaRPr>
          </a:p>
        </p:txBody>
      </p:sp>
      <p:pic>
        <p:nvPicPr>
          <p:cNvPr id="364" name="Google Shape;364;p20"/>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grpSp>
        <p:nvGrpSpPr>
          <p:cNvPr id="365" name="Google Shape;365;p20"/>
          <p:cNvGrpSpPr/>
          <p:nvPr/>
        </p:nvGrpSpPr>
        <p:grpSpPr>
          <a:xfrm>
            <a:off x="5452733" y="34389"/>
            <a:ext cx="5982921" cy="6578793"/>
            <a:chOff x="414466" y="557"/>
            <a:chExt cx="5982921" cy="6578793"/>
          </a:xfrm>
        </p:grpSpPr>
        <p:sp>
          <p:nvSpPr>
            <p:cNvPr id="366" name="Google Shape;366;p20"/>
            <p:cNvSpPr/>
            <p:nvPr/>
          </p:nvSpPr>
          <p:spPr>
            <a:xfrm>
              <a:off x="939629" y="742440"/>
              <a:ext cx="5094206" cy="5094206"/>
            </a:xfrm>
            <a:prstGeom prst="blockArc">
              <a:avLst>
                <a:gd fmla="val 12246439" name="adj1"/>
                <a:gd fmla="val 16137566"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0"/>
            <p:cNvSpPr/>
            <p:nvPr/>
          </p:nvSpPr>
          <p:spPr>
            <a:xfrm>
              <a:off x="1012225" y="561519"/>
              <a:ext cx="5094206" cy="5094206"/>
            </a:xfrm>
            <a:prstGeom prst="blockArc">
              <a:avLst>
                <a:gd fmla="val 8484632" name="adj1"/>
                <a:gd fmla="val 11977176"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0"/>
            <p:cNvSpPr/>
            <p:nvPr/>
          </p:nvSpPr>
          <p:spPr>
            <a:xfrm>
              <a:off x="1152828" y="756298"/>
              <a:ext cx="5094206" cy="5094206"/>
            </a:xfrm>
            <a:prstGeom prst="blockArc">
              <a:avLst>
                <a:gd fmla="val 5757479" name="adj1"/>
                <a:gd fmla="val 8816486"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0"/>
            <p:cNvSpPr/>
            <p:nvPr/>
          </p:nvSpPr>
          <p:spPr>
            <a:xfrm>
              <a:off x="894419" y="742851"/>
              <a:ext cx="5094206" cy="5094206"/>
            </a:xfrm>
            <a:prstGeom prst="blockArc">
              <a:avLst>
                <a:gd fmla="val 1800000" name="adj1"/>
                <a:gd fmla="val 5400000"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0"/>
            <p:cNvSpPr/>
            <p:nvPr/>
          </p:nvSpPr>
          <p:spPr>
            <a:xfrm>
              <a:off x="894419" y="742851"/>
              <a:ext cx="5094206" cy="5094206"/>
            </a:xfrm>
            <a:prstGeom prst="blockArc">
              <a:avLst>
                <a:gd fmla="val 19800000" name="adj1"/>
                <a:gd fmla="val 1800000"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0"/>
            <p:cNvSpPr/>
            <p:nvPr/>
          </p:nvSpPr>
          <p:spPr>
            <a:xfrm>
              <a:off x="894419" y="742851"/>
              <a:ext cx="5094206" cy="5094206"/>
            </a:xfrm>
            <a:prstGeom prst="blockArc">
              <a:avLst>
                <a:gd fmla="val 16200000" name="adj1"/>
                <a:gd fmla="val 19800000"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0"/>
            <p:cNvSpPr/>
            <p:nvPr/>
          </p:nvSpPr>
          <p:spPr>
            <a:xfrm>
              <a:off x="2298829" y="2147261"/>
              <a:ext cx="2285386" cy="2285386"/>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0"/>
            <p:cNvSpPr txBox="1"/>
            <p:nvPr/>
          </p:nvSpPr>
          <p:spPr>
            <a:xfrm>
              <a:off x="2633516" y="2481948"/>
              <a:ext cx="1616012" cy="1616012"/>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lt1"/>
                </a:buClr>
                <a:buSzPts val="2400"/>
                <a:buFont typeface="Arial Black"/>
                <a:buNone/>
              </a:pPr>
              <a:r>
                <a:rPr lang="en-US" sz="2400">
                  <a:solidFill>
                    <a:schemeClr val="lt1"/>
                  </a:solidFill>
                  <a:latin typeface="Arial Black"/>
                  <a:ea typeface="Arial Black"/>
                  <a:cs typeface="Arial Black"/>
                  <a:sym typeface="Arial Black"/>
                </a:rPr>
                <a:t>Science Process Skills </a:t>
              </a:r>
              <a:endParaRPr/>
            </a:p>
          </p:txBody>
        </p:sp>
        <p:sp>
          <p:nvSpPr>
            <p:cNvPr id="374" name="Google Shape;374;p20"/>
            <p:cNvSpPr/>
            <p:nvPr/>
          </p:nvSpPr>
          <p:spPr>
            <a:xfrm>
              <a:off x="2641637" y="557"/>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0"/>
            <p:cNvSpPr txBox="1"/>
            <p:nvPr/>
          </p:nvSpPr>
          <p:spPr>
            <a:xfrm>
              <a:off x="2875918" y="234838"/>
              <a:ext cx="1131208" cy="1131208"/>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Asking </a:t>
              </a:r>
              <a:r>
                <a:rPr lang="en-US" sz="1800">
                  <a:solidFill>
                    <a:schemeClr val="lt1"/>
                  </a:solidFill>
                  <a:latin typeface="Arial"/>
                  <a:ea typeface="Arial"/>
                  <a:cs typeface="Arial"/>
                  <a:sym typeface="Arial"/>
                </a:rPr>
                <a:t>Questions</a:t>
              </a:r>
              <a:r>
                <a:rPr lang="en-US" sz="2000">
                  <a:solidFill>
                    <a:schemeClr val="lt1"/>
                  </a:solidFill>
                  <a:latin typeface="Arial"/>
                  <a:ea typeface="Arial"/>
                  <a:cs typeface="Arial"/>
                  <a:sym typeface="Arial"/>
                </a:rPr>
                <a:t> </a:t>
              </a:r>
              <a:endParaRPr/>
            </a:p>
          </p:txBody>
        </p:sp>
        <p:sp>
          <p:nvSpPr>
            <p:cNvPr id="376" name="Google Shape;376;p20"/>
            <p:cNvSpPr/>
            <p:nvPr/>
          </p:nvSpPr>
          <p:spPr>
            <a:xfrm>
              <a:off x="4797617" y="1245313"/>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0"/>
            <p:cNvSpPr txBox="1"/>
            <p:nvPr/>
          </p:nvSpPr>
          <p:spPr>
            <a:xfrm>
              <a:off x="5031898" y="1479594"/>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Observing</a:t>
              </a:r>
              <a:r>
                <a:rPr lang="en-US" sz="2000">
                  <a:solidFill>
                    <a:schemeClr val="lt1"/>
                  </a:solidFill>
                  <a:latin typeface="Arial"/>
                  <a:ea typeface="Arial"/>
                  <a:cs typeface="Arial"/>
                  <a:sym typeface="Arial"/>
                </a:rPr>
                <a:t> </a:t>
              </a:r>
              <a:endParaRPr/>
            </a:p>
          </p:txBody>
        </p:sp>
        <p:sp>
          <p:nvSpPr>
            <p:cNvPr id="378" name="Google Shape;378;p20"/>
            <p:cNvSpPr/>
            <p:nvPr/>
          </p:nvSpPr>
          <p:spPr>
            <a:xfrm>
              <a:off x="4797617" y="3734825"/>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0"/>
            <p:cNvSpPr txBox="1"/>
            <p:nvPr/>
          </p:nvSpPr>
          <p:spPr>
            <a:xfrm>
              <a:off x="5031898" y="3969106"/>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Collecting Data </a:t>
              </a:r>
              <a:endParaRPr/>
            </a:p>
          </p:txBody>
        </p:sp>
        <p:sp>
          <p:nvSpPr>
            <p:cNvPr id="380" name="Google Shape;380;p20"/>
            <p:cNvSpPr/>
            <p:nvPr/>
          </p:nvSpPr>
          <p:spPr>
            <a:xfrm>
              <a:off x="2641637" y="4979580"/>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0"/>
            <p:cNvSpPr txBox="1"/>
            <p:nvPr/>
          </p:nvSpPr>
          <p:spPr>
            <a:xfrm>
              <a:off x="2875918" y="5213861"/>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Reporting Data</a:t>
              </a:r>
              <a:endParaRPr/>
            </a:p>
          </p:txBody>
        </p:sp>
        <p:sp>
          <p:nvSpPr>
            <p:cNvPr id="382" name="Google Shape;382;p20"/>
            <p:cNvSpPr/>
            <p:nvPr/>
          </p:nvSpPr>
          <p:spPr>
            <a:xfrm>
              <a:off x="813553" y="3861535"/>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0"/>
            <p:cNvSpPr txBox="1"/>
            <p:nvPr/>
          </p:nvSpPr>
          <p:spPr>
            <a:xfrm>
              <a:off x="1047834" y="4095816"/>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Analyzing Data</a:t>
              </a:r>
              <a:endParaRPr/>
            </a:p>
          </p:txBody>
        </p:sp>
        <p:sp>
          <p:nvSpPr>
            <p:cNvPr id="384" name="Google Shape;384;p20"/>
            <p:cNvSpPr/>
            <p:nvPr/>
          </p:nvSpPr>
          <p:spPr>
            <a:xfrm>
              <a:off x="414466" y="1472825"/>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0"/>
            <p:cNvSpPr txBox="1"/>
            <p:nvPr/>
          </p:nvSpPr>
          <p:spPr>
            <a:xfrm>
              <a:off x="648747" y="1707106"/>
              <a:ext cx="1131208" cy="1131208"/>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1200"/>
                <a:buFont typeface="Arial"/>
                <a:buNone/>
              </a:pPr>
              <a:r>
                <a:rPr lang="en-US" sz="1200">
                  <a:solidFill>
                    <a:schemeClr val="lt1"/>
                  </a:solidFill>
                  <a:latin typeface="Arial"/>
                  <a:ea typeface="Arial"/>
                  <a:cs typeface="Arial"/>
                  <a:sym typeface="Arial"/>
                </a:rPr>
                <a:t>Communicating Results </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0" name="Shape 390"/>
        <p:cNvGrpSpPr/>
        <p:nvPr/>
      </p:nvGrpSpPr>
      <p:grpSpPr>
        <a:xfrm>
          <a:off x="0" y="0"/>
          <a:ext cx="0" cy="0"/>
          <a:chOff x="0" y="0"/>
          <a:chExt cx="0" cy="0"/>
        </a:xfrm>
      </p:grpSpPr>
      <p:sp>
        <p:nvSpPr>
          <p:cNvPr id="391" name="Google Shape;391;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p21"/>
          <p:cNvSpPr txBox="1"/>
          <p:nvPr/>
        </p:nvSpPr>
        <p:spPr>
          <a:xfrm>
            <a:off x="499524" y="643300"/>
            <a:ext cx="3902400" cy="3573600"/>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None/>
            </a:pPr>
            <a:r>
              <a:rPr lang="en-US" sz="6200">
                <a:solidFill>
                  <a:schemeClr val="dk1"/>
                </a:solidFill>
                <a:latin typeface="Arial Black"/>
                <a:ea typeface="Arial Black"/>
                <a:cs typeface="Arial Black"/>
                <a:sym typeface="Arial Black"/>
              </a:rPr>
              <a:t>Taking a Closer Look</a:t>
            </a:r>
            <a:r>
              <a:rPr lang="en-US" sz="6200">
                <a:solidFill>
                  <a:schemeClr val="dk1"/>
                </a:solidFill>
                <a:latin typeface="Arial Black"/>
                <a:ea typeface="Arial Black"/>
                <a:cs typeface="Arial Black"/>
                <a:sym typeface="Arial Black"/>
              </a:rPr>
              <a:t>  </a:t>
            </a:r>
            <a:endParaRPr/>
          </a:p>
        </p:txBody>
      </p:sp>
      <p:sp>
        <p:nvSpPr>
          <p:cNvPr id="393" name="Google Shape;393;p21"/>
          <p:cNvSpPr/>
          <p:nvPr/>
        </p:nvSpPr>
        <p:spPr>
          <a:xfrm>
            <a:off x="643278" y="4409267"/>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94" name="Google Shape;394;p21"/>
          <p:cNvPicPr preferRelativeResize="0"/>
          <p:nvPr/>
        </p:nvPicPr>
        <p:blipFill rotWithShape="1">
          <a:blip r:embed="rId3">
            <a:alphaModFix/>
          </a:blip>
          <a:srcRect b="36889" l="28846" r="49379" t="17334"/>
          <a:stretch/>
        </p:blipFill>
        <p:spPr>
          <a:xfrm>
            <a:off x="5097842" y="298806"/>
            <a:ext cx="4769893" cy="6267377"/>
          </a:xfrm>
          <a:prstGeom prst="rect">
            <a:avLst/>
          </a:prstGeom>
          <a:noFill/>
          <a:ln>
            <a:noFill/>
          </a:ln>
        </p:spPr>
      </p:pic>
      <p:pic>
        <p:nvPicPr>
          <p:cNvPr id="395" name="Google Shape;395;p21"/>
          <p:cNvPicPr preferRelativeResize="0"/>
          <p:nvPr/>
        </p:nvPicPr>
        <p:blipFill rotWithShape="1">
          <a:blip r:embed="rId4">
            <a:alphaModFix/>
          </a:blip>
          <a:srcRect b="0" l="0" r="0" t="0"/>
          <a:stretch/>
        </p:blipFill>
        <p:spPr>
          <a:xfrm>
            <a:off x="10244198" y="6308199"/>
            <a:ext cx="1826440" cy="51596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22"/>
          <p:cNvSpPr/>
          <p:nvPr/>
        </p:nvSpPr>
        <p:spPr>
          <a:xfrm>
            <a:off x="0" y="0"/>
            <a:ext cx="4767580" cy="6858000"/>
          </a:xfrm>
          <a:prstGeom prst="rect">
            <a:avLst/>
          </a:prstGeom>
          <a:solidFill>
            <a:srgbClr val="F37D2D"/>
          </a:solidFill>
          <a:ln cap="flat" cmpd="sng" w="12700">
            <a:solidFill>
              <a:srgbClr val="F37D2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22"/>
          <p:cNvSpPr txBox="1"/>
          <p:nvPr/>
        </p:nvSpPr>
        <p:spPr>
          <a:xfrm>
            <a:off x="224908" y="1148280"/>
            <a:ext cx="4617335" cy="3904486"/>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90000"/>
              </a:lnSpc>
              <a:spcBef>
                <a:spcPts val="0"/>
              </a:spcBef>
              <a:spcAft>
                <a:spcPts val="0"/>
              </a:spcAft>
              <a:buClr>
                <a:schemeClr val="lt1"/>
              </a:buClr>
              <a:buSzPts val="4400"/>
              <a:buFont typeface="Arial"/>
              <a:buNone/>
            </a:pPr>
            <a:r>
              <a:rPr lang="en-US" sz="4400">
                <a:solidFill>
                  <a:schemeClr val="lt1"/>
                </a:solidFill>
                <a:latin typeface="Arial Black"/>
                <a:ea typeface="Arial Black"/>
                <a:cs typeface="Arial Black"/>
                <a:sym typeface="Arial Black"/>
              </a:rPr>
              <a:t>Let’s Reflect</a:t>
            </a:r>
            <a:endParaRPr/>
          </a:p>
          <a:p>
            <a:pPr indent="0" lvl="0" marL="0" marR="0" rtl="0" algn="l">
              <a:lnSpc>
                <a:spcPct val="90000"/>
              </a:lnSpc>
              <a:spcBef>
                <a:spcPts val="1000"/>
              </a:spcBef>
              <a:spcAft>
                <a:spcPts val="0"/>
              </a:spcAft>
              <a:buClr>
                <a:srgbClr val="888888"/>
              </a:buClr>
              <a:buSzPts val="4400"/>
              <a:buFont typeface="Arial"/>
              <a:buNone/>
            </a:pPr>
            <a:r>
              <a:t/>
            </a:r>
            <a:endParaRPr sz="4400">
              <a:solidFill>
                <a:schemeClr val="lt1"/>
              </a:solidFill>
              <a:latin typeface="Arial Black"/>
              <a:ea typeface="Arial Black"/>
              <a:cs typeface="Arial Black"/>
              <a:sym typeface="Arial Black"/>
            </a:endParaRPr>
          </a:p>
          <a:p>
            <a:pPr indent="0" lvl="0" marL="0" marR="0" rtl="0" algn="l">
              <a:lnSpc>
                <a:spcPct val="90000"/>
              </a:lnSpc>
              <a:spcBef>
                <a:spcPts val="1000"/>
              </a:spcBef>
              <a:spcAft>
                <a:spcPts val="0"/>
              </a:spcAft>
              <a:buClr>
                <a:schemeClr val="lt1"/>
              </a:buClr>
              <a:buSzPts val="4400"/>
              <a:buFont typeface="Arial"/>
              <a:buNone/>
            </a:pPr>
            <a:r>
              <a:rPr lang="en-US" sz="4400">
                <a:solidFill>
                  <a:schemeClr val="lt1"/>
                </a:solidFill>
                <a:latin typeface="Arial"/>
                <a:ea typeface="Arial"/>
                <a:cs typeface="Arial"/>
                <a:sym typeface="Arial"/>
              </a:rPr>
              <a:t>What skills did you practice while completing Project Squirrel?</a:t>
            </a:r>
            <a:endParaRPr sz="4400">
              <a:solidFill>
                <a:schemeClr val="lt1"/>
              </a:solidFill>
              <a:latin typeface="Arial Black"/>
              <a:ea typeface="Arial Black"/>
              <a:cs typeface="Arial Black"/>
              <a:sym typeface="Arial Black"/>
            </a:endParaRPr>
          </a:p>
        </p:txBody>
      </p:sp>
      <p:pic>
        <p:nvPicPr>
          <p:cNvPr id="403" name="Google Shape;403;p22"/>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grpSp>
        <p:nvGrpSpPr>
          <p:cNvPr id="404" name="Google Shape;404;p22"/>
          <p:cNvGrpSpPr/>
          <p:nvPr/>
        </p:nvGrpSpPr>
        <p:grpSpPr>
          <a:xfrm>
            <a:off x="5452733" y="34389"/>
            <a:ext cx="5982921" cy="6578793"/>
            <a:chOff x="414466" y="557"/>
            <a:chExt cx="5982921" cy="6578793"/>
          </a:xfrm>
        </p:grpSpPr>
        <p:sp>
          <p:nvSpPr>
            <p:cNvPr id="405" name="Google Shape;405;p22"/>
            <p:cNvSpPr/>
            <p:nvPr/>
          </p:nvSpPr>
          <p:spPr>
            <a:xfrm>
              <a:off x="939629" y="742440"/>
              <a:ext cx="5094206" cy="5094206"/>
            </a:xfrm>
            <a:prstGeom prst="blockArc">
              <a:avLst>
                <a:gd fmla="val 12246439" name="adj1"/>
                <a:gd fmla="val 16137566"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2"/>
            <p:cNvSpPr/>
            <p:nvPr/>
          </p:nvSpPr>
          <p:spPr>
            <a:xfrm>
              <a:off x="1012225" y="561519"/>
              <a:ext cx="5094206" cy="5094206"/>
            </a:xfrm>
            <a:prstGeom prst="blockArc">
              <a:avLst>
                <a:gd fmla="val 8484632" name="adj1"/>
                <a:gd fmla="val 11977176"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2"/>
            <p:cNvSpPr/>
            <p:nvPr/>
          </p:nvSpPr>
          <p:spPr>
            <a:xfrm>
              <a:off x="1152828" y="756298"/>
              <a:ext cx="5094206" cy="5094206"/>
            </a:xfrm>
            <a:prstGeom prst="blockArc">
              <a:avLst>
                <a:gd fmla="val 5757479" name="adj1"/>
                <a:gd fmla="val 8816486"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2"/>
            <p:cNvSpPr/>
            <p:nvPr/>
          </p:nvSpPr>
          <p:spPr>
            <a:xfrm>
              <a:off x="894419" y="742851"/>
              <a:ext cx="5094206" cy="5094206"/>
            </a:xfrm>
            <a:prstGeom prst="blockArc">
              <a:avLst>
                <a:gd fmla="val 1800000" name="adj1"/>
                <a:gd fmla="val 5400000"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2"/>
            <p:cNvSpPr/>
            <p:nvPr/>
          </p:nvSpPr>
          <p:spPr>
            <a:xfrm>
              <a:off x="894419" y="742851"/>
              <a:ext cx="5094206" cy="5094206"/>
            </a:xfrm>
            <a:prstGeom prst="blockArc">
              <a:avLst>
                <a:gd fmla="val 19800000" name="adj1"/>
                <a:gd fmla="val 1800000"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2"/>
            <p:cNvSpPr/>
            <p:nvPr/>
          </p:nvSpPr>
          <p:spPr>
            <a:xfrm>
              <a:off x="894419" y="742851"/>
              <a:ext cx="5094206" cy="5094206"/>
            </a:xfrm>
            <a:prstGeom prst="blockArc">
              <a:avLst>
                <a:gd fmla="val 16200000" name="adj1"/>
                <a:gd fmla="val 19800000"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2"/>
            <p:cNvSpPr/>
            <p:nvPr/>
          </p:nvSpPr>
          <p:spPr>
            <a:xfrm>
              <a:off x="2298829" y="2147261"/>
              <a:ext cx="2285386" cy="2285386"/>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2"/>
            <p:cNvSpPr txBox="1"/>
            <p:nvPr/>
          </p:nvSpPr>
          <p:spPr>
            <a:xfrm>
              <a:off x="2633516" y="2481948"/>
              <a:ext cx="1616012" cy="1616012"/>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lt1"/>
                </a:buClr>
                <a:buSzPts val="2400"/>
                <a:buFont typeface="Arial Black"/>
                <a:buNone/>
              </a:pPr>
              <a:r>
                <a:rPr lang="en-US" sz="2400">
                  <a:solidFill>
                    <a:schemeClr val="lt1"/>
                  </a:solidFill>
                  <a:latin typeface="Arial Black"/>
                  <a:ea typeface="Arial Black"/>
                  <a:cs typeface="Arial Black"/>
                  <a:sym typeface="Arial Black"/>
                </a:rPr>
                <a:t>Science Process Skills </a:t>
              </a:r>
              <a:endParaRPr/>
            </a:p>
          </p:txBody>
        </p:sp>
        <p:sp>
          <p:nvSpPr>
            <p:cNvPr id="413" name="Google Shape;413;p22"/>
            <p:cNvSpPr/>
            <p:nvPr/>
          </p:nvSpPr>
          <p:spPr>
            <a:xfrm>
              <a:off x="2641637" y="557"/>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2"/>
            <p:cNvSpPr txBox="1"/>
            <p:nvPr/>
          </p:nvSpPr>
          <p:spPr>
            <a:xfrm>
              <a:off x="2875918" y="234838"/>
              <a:ext cx="1131208" cy="1131208"/>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Asking </a:t>
              </a:r>
              <a:r>
                <a:rPr lang="en-US" sz="1800">
                  <a:solidFill>
                    <a:schemeClr val="lt1"/>
                  </a:solidFill>
                  <a:latin typeface="Arial"/>
                  <a:ea typeface="Arial"/>
                  <a:cs typeface="Arial"/>
                  <a:sym typeface="Arial"/>
                </a:rPr>
                <a:t>Questions</a:t>
              </a:r>
              <a:r>
                <a:rPr lang="en-US" sz="2000">
                  <a:solidFill>
                    <a:schemeClr val="lt1"/>
                  </a:solidFill>
                  <a:latin typeface="Arial"/>
                  <a:ea typeface="Arial"/>
                  <a:cs typeface="Arial"/>
                  <a:sym typeface="Arial"/>
                </a:rPr>
                <a:t> </a:t>
              </a:r>
              <a:endParaRPr/>
            </a:p>
          </p:txBody>
        </p:sp>
        <p:sp>
          <p:nvSpPr>
            <p:cNvPr id="415" name="Google Shape;415;p22"/>
            <p:cNvSpPr/>
            <p:nvPr/>
          </p:nvSpPr>
          <p:spPr>
            <a:xfrm>
              <a:off x="4797617" y="1245313"/>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2"/>
            <p:cNvSpPr txBox="1"/>
            <p:nvPr/>
          </p:nvSpPr>
          <p:spPr>
            <a:xfrm>
              <a:off x="5031898" y="1479594"/>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Observing</a:t>
              </a:r>
              <a:r>
                <a:rPr lang="en-US" sz="2000">
                  <a:solidFill>
                    <a:schemeClr val="lt1"/>
                  </a:solidFill>
                  <a:latin typeface="Arial"/>
                  <a:ea typeface="Arial"/>
                  <a:cs typeface="Arial"/>
                  <a:sym typeface="Arial"/>
                </a:rPr>
                <a:t> </a:t>
              </a:r>
              <a:endParaRPr/>
            </a:p>
          </p:txBody>
        </p:sp>
        <p:sp>
          <p:nvSpPr>
            <p:cNvPr id="417" name="Google Shape;417;p22"/>
            <p:cNvSpPr/>
            <p:nvPr/>
          </p:nvSpPr>
          <p:spPr>
            <a:xfrm>
              <a:off x="4797617" y="3734825"/>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2"/>
            <p:cNvSpPr txBox="1"/>
            <p:nvPr/>
          </p:nvSpPr>
          <p:spPr>
            <a:xfrm>
              <a:off x="5031898" y="3969106"/>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Collecting Data </a:t>
              </a:r>
              <a:endParaRPr/>
            </a:p>
          </p:txBody>
        </p:sp>
        <p:sp>
          <p:nvSpPr>
            <p:cNvPr id="419" name="Google Shape;419;p22"/>
            <p:cNvSpPr/>
            <p:nvPr/>
          </p:nvSpPr>
          <p:spPr>
            <a:xfrm>
              <a:off x="2641637" y="4979580"/>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2"/>
            <p:cNvSpPr txBox="1"/>
            <p:nvPr/>
          </p:nvSpPr>
          <p:spPr>
            <a:xfrm>
              <a:off x="2875918" y="5213861"/>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Reporting Data</a:t>
              </a:r>
              <a:endParaRPr/>
            </a:p>
          </p:txBody>
        </p:sp>
        <p:sp>
          <p:nvSpPr>
            <p:cNvPr id="421" name="Google Shape;421;p22"/>
            <p:cNvSpPr/>
            <p:nvPr/>
          </p:nvSpPr>
          <p:spPr>
            <a:xfrm>
              <a:off x="813553" y="3861535"/>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2"/>
            <p:cNvSpPr txBox="1"/>
            <p:nvPr/>
          </p:nvSpPr>
          <p:spPr>
            <a:xfrm>
              <a:off x="1047834" y="4095816"/>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Analyzing Data</a:t>
              </a:r>
              <a:endParaRPr/>
            </a:p>
          </p:txBody>
        </p:sp>
        <p:sp>
          <p:nvSpPr>
            <p:cNvPr id="423" name="Google Shape;423;p22"/>
            <p:cNvSpPr/>
            <p:nvPr/>
          </p:nvSpPr>
          <p:spPr>
            <a:xfrm>
              <a:off x="414466" y="1472825"/>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2"/>
            <p:cNvSpPr txBox="1"/>
            <p:nvPr/>
          </p:nvSpPr>
          <p:spPr>
            <a:xfrm>
              <a:off x="648747" y="1707106"/>
              <a:ext cx="1131208" cy="1131208"/>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1200"/>
                <a:buFont typeface="Arial"/>
                <a:buNone/>
              </a:pPr>
              <a:r>
                <a:rPr lang="en-US" sz="1200">
                  <a:solidFill>
                    <a:schemeClr val="lt1"/>
                  </a:solidFill>
                  <a:latin typeface="Arial"/>
                  <a:ea typeface="Arial"/>
                  <a:cs typeface="Arial"/>
                  <a:sym typeface="Arial"/>
                </a:rPr>
                <a:t>Communicating Results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23"/>
          <p:cNvSpPr/>
          <p:nvPr/>
        </p:nvSpPr>
        <p:spPr>
          <a:xfrm>
            <a:off x="0" y="0"/>
            <a:ext cx="4767580" cy="6858000"/>
          </a:xfrm>
          <a:prstGeom prst="rect">
            <a:avLst/>
          </a:prstGeom>
          <a:solidFill>
            <a:srgbClr val="F37D2D"/>
          </a:solidFill>
          <a:ln cap="flat" cmpd="sng" w="12700">
            <a:solidFill>
              <a:srgbClr val="F37D2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31" name="Google Shape;431;p23"/>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grpSp>
        <p:nvGrpSpPr>
          <p:cNvPr id="432" name="Google Shape;432;p23"/>
          <p:cNvGrpSpPr/>
          <p:nvPr/>
        </p:nvGrpSpPr>
        <p:grpSpPr>
          <a:xfrm>
            <a:off x="5452733" y="34389"/>
            <a:ext cx="5982921" cy="6578793"/>
            <a:chOff x="414466" y="557"/>
            <a:chExt cx="5982921" cy="6578793"/>
          </a:xfrm>
        </p:grpSpPr>
        <p:sp>
          <p:nvSpPr>
            <p:cNvPr id="433" name="Google Shape;433;p23"/>
            <p:cNvSpPr/>
            <p:nvPr/>
          </p:nvSpPr>
          <p:spPr>
            <a:xfrm>
              <a:off x="939629" y="742440"/>
              <a:ext cx="5094206" cy="5094206"/>
            </a:xfrm>
            <a:prstGeom prst="blockArc">
              <a:avLst>
                <a:gd fmla="val 12246439" name="adj1"/>
                <a:gd fmla="val 16137566"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3"/>
            <p:cNvSpPr/>
            <p:nvPr/>
          </p:nvSpPr>
          <p:spPr>
            <a:xfrm>
              <a:off x="1012225" y="561519"/>
              <a:ext cx="5094206" cy="5094206"/>
            </a:xfrm>
            <a:prstGeom prst="blockArc">
              <a:avLst>
                <a:gd fmla="val 8484632" name="adj1"/>
                <a:gd fmla="val 11977176"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3"/>
            <p:cNvSpPr/>
            <p:nvPr/>
          </p:nvSpPr>
          <p:spPr>
            <a:xfrm>
              <a:off x="1152828" y="756298"/>
              <a:ext cx="5094206" cy="5094206"/>
            </a:xfrm>
            <a:prstGeom prst="blockArc">
              <a:avLst>
                <a:gd fmla="val 5757479" name="adj1"/>
                <a:gd fmla="val 8816486"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3"/>
            <p:cNvSpPr/>
            <p:nvPr/>
          </p:nvSpPr>
          <p:spPr>
            <a:xfrm>
              <a:off x="894419" y="742851"/>
              <a:ext cx="5094206" cy="5094206"/>
            </a:xfrm>
            <a:prstGeom prst="blockArc">
              <a:avLst>
                <a:gd fmla="val 1800000" name="adj1"/>
                <a:gd fmla="val 5400000"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3"/>
            <p:cNvSpPr/>
            <p:nvPr/>
          </p:nvSpPr>
          <p:spPr>
            <a:xfrm>
              <a:off x="894419" y="742851"/>
              <a:ext cx="5094206" cy="5094206"/>
            </a:xfrm>
            <a:prstGeom prst="blockArc">
              <a:avLst>
                <a:gd fmla="val 19800000" name="adj1"/>
                <a:gd fmla="val 1800000"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3"/>
            <p:cNvSpPr/>
            <p:nvPr/>
          </p:nvSpPr>
          <p:spPr>
            <a:xfrm>
              <a:off x="894419" y="742851"/>
              <a:ext cx="5094206" cy="5094206"/>
            </a:xfrm>
            <a:prstGeom prst="blockArc">
              <a:avLst>
                <a:gd fmla="val 16200000" name="adj1"/>
                <a:gd fmla="val 19800000" name="adj2"/>
                <a:gd fmla="val 4522" name="adj3"/>
              </a:avLst>
            </a:prstGeom>
            <a:solidFill>
              <a:srgbClr val="B0C1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3"/>
            <p:cNvSpPr/>
            <p:nvPr/>
          </p:nvSpPr>
          <p:spPr>
            <a:xfrm>
              <a:off x="2298829" y="2147261"/>
              <a:ext cx="2285386" cy="2285386"/>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3"/>
            <p:cNvSpPr txBox="1"/>
            <p:nvPr/>
          </p:nvSpPr>
          <p:spPr>
            <a:xfrm>
              <a:off x="2633516" y="2481948"/>
              <a:ext cx="1616012" cy="1616012"/>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lt1"/>
                </a:buClr>
                <a:buSzPts val="2400"/>
                <a:buFont typeface="Arial Black"/>
                <a:buNone/>
              </a:pPr>
              <a:r>
                <a:rPr lang="en-US" sz="2400">
                  <a:solidFill>
                    <a:schemeClr val="lt1"/>
                  </a:solidFill>
                  <a:latin typeface="Arial Black"/>
                  <a:ea typeface="Arial Black"/>
                  <a:cs typeface="Arial Black"/>
                  <a:sym typeface="Arial Black"/>
                </a:rPr>
                <a:t>Science Process Skills </a:t>
              </a:r>
              <a:endParaRPr/>
            </a:p>
          </p:txBody>
        </p:sp>
        <p:sp>
          <p:nvSpPr>
            <p:cNvPr id="441" name="Google Shape;441;p23"/>
            <p:cNvSpPr/>
            <p:nvPr/>
          </p:nvSpPr>
          <p:spPr>
            <a:xfrm>
              <a:off x="2641637" y="557"/>
              <a:ext cx="1599770" cy="1599770"/>
            </a:xfrm>
            <a:prstGeom prst="ellipse">
              <a:avLst/>
            </a:prstGeom>
            <a:solidFill>
              <a:srgbClr val="F37D2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3"/>
            <p:cNvSpPr txBox="1"/>
            <p:nvPr/>
          </p:nvSpPr>
          <p:spPr>
            <a:xfrm>
              <a:off x="2875918" y="234838"/>
              <a:ext cx="1131208" cy="1131208"/>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Asking </a:t>
              </a:r>
              <a:r>
                <a:rPr lang="en-US" sz="1800">
                  <a:solidFill>
                    <a:schemeClr val="lt1"/>
                  </a:solidFill>
                  <a:latin typeface="Arial"/>
                  <a:ea typeface="Arial"/>
                  <a:cs typeface="Arial"/>
                  <a:sym typeface="Arial"/>
                </a:rPr>
                <a:t>Questions</a:t>
              </a:r>
              <a:r>
                <a:rPr lang="en-US" sz="2000">
                  <a:solidFill>
                    <a:schemeClr val="lt1"/>
                  </a:solidFill>
                  <a:latin typeface="Arial"/>
                  <a:ea typeface="Arial"/>
                  <a:cs typeface="Arial"/>
                  <a:sym typeface="Arial"/>
                </a:rPr>
                <a:t> </a:t>
              </a:r>
              <a:endParaRPr/>
            </a:p>
          </p:txBody>
        </p:sp>
        <p:sp>
          <p:nvSpPr>
            <p:cNvPr id="443" name="Google Shape;443;p23"/>
            <p:cNvSpPr/>
            <p:nvPr/>
          </p:nvSpPr>
          <p:spPr>
            <a:xfrm>
              <a:off x="4797617" y="1245313"/>
              <a:ext cx="1599770" cy="1599770"/>
            </a:xfrm>
            <a:prstGeom prst="ellipse">
              <a:avLst/>
            </a:prstGeom>
            <a:solidFill>
              <a:srgbClr val="F37D2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3"/>
            <p:cNvSpPr txBox="1"/>
            <p:nvPr/>
          </p:nvSpPr>
          <p:spPr>
            <a:xfrm>
              <a:off x="5031898" y="1479594"/>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Observing</a:t>
              </a:r>
              <a:r>
                <a:rPr lang="en-US" sz="2000">
                  <a:solidFill>
                    <a:schemeClr val="lt1"/>
                  </a:solidFill>
                  <a:latin typeface="Arial"/>
                  <a:ea typeface="Arial"/>
                  <a:cs typeface="Arial"/>
                  <a:sym typeface="Arial"/>
                </a:rPr>
                <a:t> </a:t>
              </a:r>
              <a:endParaRPr/>
            </a:p>
          </p:txBody>
        </p:sp>
        <p:sp>
          <p:nvSpPr>
            <p:cNvPr id="445" name="Google Shape;445;p23"/>
            <p:cNvSpPr/>
            <p:nvPr/>
          </p:nvSpPr>
          <p:spPr>
            <a:xfrm>
              <a:off x="4797617" y="3734825"/>
              <a:ext cx="1599770" cy="1599770"/>
            </a:xfrm>
            <a:prstGeom prst="ellipse">
              <a:avLst/>
            </a:prstGeom>
            <a:solidFill>
              <a:srgbClr val="F37D2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txBox="1"/>
            <p:nvPr/>
          </p:nvSpPr>
          <p:spPr>
            <a:xfrm>
              <a:off x="5031898" y="3969106"/>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Collecting Data </a:t>
              </a:r>
              <a:endParaRPr/>
            </a:p>
          </p:txBody>
        </p:sp>
        <p:sp>
          <p:nvSpPr>
            <p:cNvPr id="447" name="Google Shape;447;p23"/>
            <p:cNvSpPr/>
            <p:nvPr/>
          </p:nvSpPr>
          <p:spPr>
            <a:xfrm>
              <a:off x="2641637" y="4979580"/>
              <a:ext cx="1599770" cy="1599770"/>
            </a:xfrm>
            <a:prstGeom prst="ellipse">
              <a:avLst/>
            </a:prstGeom>
            <a:solidFill>
              <a:srgbClr val="F37D2D"/>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3"/>
            <p:cNvSpPr txBox="1"/>
            <p:nvPr/>
          </p:nvSpPr>
          <p:spPr>
            <a:xfrm>
              <a:off x="2875918" y="5213861"/>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Reporting Data</a:t>
              </a:r>
              <a:endParaRPr/>
            </a:p>
          </p:txBody>
        </p:sp>
        <p:sp>
          <p:nvSpPr>
            <p:cNvPr id="449" name="Google Shape;449;p23"/>
            <p:cNvSpPr/>
            <p:nvPr/>
          </p:nvSpPr>
          <p:spPr>
            <a:xfrm>
              <a:off x="813553" y="3861535"/>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3"/>
            <p:cNvSpPr txBox="1"/>
            <p:nvPr/>
          </p:nvSpPr>
          <p:spPr>
            <a:xfrm>
              <a:off x="1047834" y="4095816"/>
              <a:ext cx="1131208" cy="113120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Analyzing Data</a:t>
              </a:r>
              <a:endParaRPr/>
            </a:p>
          </p:txBody>
        </p:sp>
        <p:sp>
          <p:nvSpPr>
            <p:cNvPr id="451" name="Google Shape;451;p23"/>
            <p:cNvSpPr/>
            <p:nvPr/>
          </p:nvSpPr>
          <p:spPr>
            <a:xfrm>
              <a:off x="414466" y="1472825"/>
              <a:ext cx="1599770" cy="1599770"/>
            </a:xfrm>
            <a:prstGeom prst="ellipse">
              <a:avLst/>
            </a:prstGeom>
            <a:solidFill>
              <a:srgbClr val="B0C14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txBox="1"/>
            <p:nvPr/>
          </p:nvSpPr>
          <p:spPr>
            <a:xfrm>
              <a:off x="648747" y="1707106"/>
              <a:ext cx="1131208" cy="1131208"/>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1200"/>
                <a:buFont typeface="Arial"/>
                <a:buNone/>
              </a:pPr>
              <a:r>
                <a:rPr lang="en-US" sz="1200">
                  <a:solidFill>
                    <a:schemeClr val="lt1"/>
                  </a:solidFill>
                  <a:latin typeface="Arial"/>
                  <a:ea typeface="Arial"/>
                  <a:cs typeface="Arial"/>
                  <a:sym typeface="Arial"/>
                </a:rPr>
                <a:t>Communicating Results </a:t>
              </a:r>
              <a:endParaRPr/>
            </a:p>
          </p:txBody>
        </p:sp>
      </p:grpSp>
      <p:sp>
        <p:nvSpPr>
          <p:cNvPr id="453" name="Google Shape;453;p23"/>
          <p:cNvSpPr txBox="1"/>
          <p:nvPr/>
        </p:nvSpPr>
        <p:spPr>
          <a:xfrm>
            <a:off x="224908" y="1148280"/>
            <a:ext cx="4617335" cy="3904486"/>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90000"/>
              </a:lnSpc>
              <a:spcBef>
                <a:spcPts val="0"/>
              </a:spcBef>
              <a:spcAft>
                <a:spcPts val="0"/>
              </a:spcAft>
              <a:buClr>
                <a:schemeClr val="lt1"/>
              </a:buClr>
              <a:buSzPts val="4400"/>
              <a:buFont typeface="Arial"/>
              <a:buNone/>
            </a:pPr>
            <a:r>
              <a:rPr lang="en-US" sz="4400">
                <a:solidFill>
                  <a:schemeClr val="lt1"/>
                </a:solidFill>
                <a:latin typeface="Arial Black"/>
                <a:ea typeface="Arial Black"/>
                <a:cs typeface="Arial Black"/>
                <a:sym typeface="Arial Black"/>
              </a:rPr>
              <a:t>Let’s Reflect</a:t>
            </a:r>
            <a:endParaRPr/>
          </a:p>
          <a:p>
            <a:pPr indent="0" lvl="0" marL="0" marR="0" rtl="0" algn="l">
              <a:lnSpc>
                <a:spcPct val="90000"/>
              </a:lnSpc>
              <a:spcBef>
                <a:spcPts val="1000"/>
              </a:spcBef>
              <a:spcAft>
                <a:spcPts val="0"/>
              </a:spcAft>
              <a:buClr>
                <a:srgbClr val="888888"/>
              </a:buClr>
              <a:buSzPts val="4400"/>
              <a:buFont typeface="Arial"/>
              <a:buNone/>
            </a:pPr>
            <a:r>
              <a:t/>
            </a:r>
            <a:endParaRPr sz="4400">
              <a:solidFill>
                <a:schemeClr val="lt1"/>
              </a:solidFill>
              <a:latin typeface="Arial Black"/>
              <a:ea typeface="Arial Black"/>
              <a:cs typeface="Arial Black"/>
              <a:sym typeface="Arial Black"/>
            </a:endParaRPr>
          </a:p>
          <a:p>
            <a:pPr indent="0" lvl="0" marL="0" marR="0" rtl="0" algn="l">
              <a:lnSpc>
                <a:spcPct val="90000"/>
              </a:lnSpc>
              <a:spcBef>
                <a:spcPts val="1000"/>
              </a:spcBef>
              <a:spcAft>
                <a:spcPts val="0"/>
              </a:spcAft>
              <a:buClr>
                <a:schemeClr val="lt1"/>
              </a:buClr>
              <a:buSzPts val="4400"/>
              <a:buFont typeface="Arial"/>
              <a:buNone/>
            </a:pPr>
            <a:r>
              <a:rPr lang="en-US" sz="4400">
                <a:solidFill>
                  <a:schemeClr val="lt1"/>
                </a:solidFill>
                <a:latin typeface="Arial"/>
                <a:ea typeface="Arial"/>
                <a:cs typeface="Arial"/>
                <a:sym typeface="Arial"/>
              </a:rPr>
              <a:t>What skills did you practice while completing Project Squirrel?</a:t>
            </a:r>
            <a:endParaRPr sz="4400">
              <a:solidFill>
                <a:schemeClr val="lt1"/>
              </a:solidFill>
              <a:latin typeface="Arial Black"/>
              <a:ea typeface="Arial Black"/>
              <a:cs typeface="Arial Black"/>
              <a:sym typeface="Arial Black"/>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8" name="Shape 458"/>
        <p:cNvGrpSpPr/>
        <p:nvPr/>
      </p:nvGrpSpPr>
      <p:grpSpPr>
        <a:xfrm>
          <a:off x="0" y="0"/>
          <a:ext cx="0" cy="0"/>
          <a:chOff x="0" y="0"/>
          <a:chExt cx="0" cy="0"/>
        </a:xfrm>
      </p:grpSpPr>
      <p:sp>
        <p:nvSpPr>
          <p:cNvPr id="459" name="Google Shape;459;gce4b64f515_0_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gce4b64f515_0_0"/>
          <p:cNvSpPr txBox="1"/>
          <p:nvPr/>
        </p:nvSpPr>
        <p:spPr>
          <a:xfrm>
            <a:off x="937432" y="666343"/>
            <a:ext cx="3571800" cy="3573600"/>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None/>
            </a:pPr>
            <a:r>
              <a:rPr lang="en-US" sz="6200">
                <a:solidFill>
                  <a:schemeClr val="dk1"/>
                </a:solidFill>
                <a:latin typeface="Arial Black"/>
                <a:ea typeface="Arial Black"/>
                <a:cs typeface="Arial Black"/>
                <a:sym typeface="Arial Black"/>
              </a:rPr>
              <a:t>Let’s try a project!  </a:t>
            </a:r>
            <a:endParaRPr/>
          </a:p>
        </p:txBody>
      </p:sp>
      <p:sp>
        <p:nvSpPr>
          <p:cNvPr id="461" name="Google Shape;461;gce4b64f515_0_0"/>
          <p:cNvSpPr/>
          <p:nvPr/>
        </p:nvSpPr>
        <p:spPr>
          <a:xfrm>
            <a:off x="643278" y="4409267"/>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62" name="Google Shape;462;gce4b64f515_0_0"/>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pic>
        <p:nvPicPr>
          <p:cNvPr id="463" name="Google Shape;463;gce4b64f515_0_0"/>
          <p:cNvPicPr preferRelativeResize="0"/>
          <p:nvPr/>
        </p:nvPicPr>
        <p:blipFill rotWithShape="1">
          <a:blip r:embed="rId4">
            <a:alphaModFix/>
          </a:blip>
          <a:srcRect b="0" l="0" r="0" t="0"/>
          <a:stretch/>
        </p:blipFill>
        <p:spPr>
          <a:xfrm>
            <a:off x="4926925" y="698688"/>
            <a:ext cx="6362500" cy="4306225"/>
          </a:xfrm>
          <a:prstGeom prst="rect">
            <a:avLst/>
          </a:prstGeom>
          <a:noFill/>
          <a:ln>
            <a:noFill/>
          </a:ln>
        </p:spPr>
      </p:pic>
      <p:sp>
        <p:nvSpPr>
          <p:cNvPr id="464" name="Google Shape;464;gce4b64f515_0_0"/>
          <p:cNvSpPr txBox="1"/>
          <p:nvPr/>
        </p:nvSpPr>
        <p:spPr>
          <a:xfrm>
            <a:off x="4926925" y="5004913"/>
            <a:ext cx="4320900" cy="1154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t/>
            </a:r>
            <a:endParaRPr b="1" i="0" sz="2100" u="none" cap="none" strike="noStrike">
              <a:solidFill>
                <a:srgbClr val="29235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2100" u="none" cap="none" strike="noStrike">
                <a:solidFill>
                  <a:srgbClr val="292350"/>
                </a:solidFill>
                <a:latin typeface="Arial"/>
                <a:ea typeface="Arial"/>
                <a:cs typeface="Arial"/>
                <a:sym typeface="Arial"/>
              </a:rPr>
              <a:t>Play a game to accelerate </a:t>
            </a:r>
            <a:r>
              <a:rPr b="1" i="0" lang="en-US" sz="2100" u="none" cap="none" strike="noStrike">
                <a:solidFill>
                  <a:srgbClr val="E85B21"/>
                </a:solidFill>
                <a:latin typeface="Arial"/>
                <a:ea typeface="Arial"/>
                <a:cs typeface="Arial"/>
                <a:sym typeface="Arial"/>
              </a:rPr>
              <a:t>Alzheimer</a:t>
            </a:r>
            <a:r>
              <a:rPr b="1" i="0" lang="en-US" sz="2100" u="none" cap="none" strike="noStrike">
                <a:solidFill>
                  <a:srgbClr val="292350"/>
                </a:solidFill>
                <a:latin typeface="Arial"/>
                <a:ea typeface="Arial"/>
                <a:cs typeface="Arial"/>
                <a:sym typeface="Arial"/>
              </a:rPr>
              <a:t>'s research. Let’s try!</a:t>
            </a:r>
            <a:endParaRPr b="0" i="0" sz="1400" u="none" cap="none" strike="noStrike">
              <a:solidFill>
                <a:srgbClr val="000000"/>
              </a:solidFill>
              <a:latin typeface="Calibri"/>
              <a:ea typeface="Calibri"/>
              <a:cs typeface="Calibri"/>
              <a:sym typeface="Calibri"/>
            </a:endParaRPr>
          </a:p>
        </p:txBody>
      </p:sp>
      <p:sp>
        <p:nvSpPr>
          <p:cNvPr id="465" name="Google Shape;465;gce4b64f515_0_0"/>
          <p:cNvSpPr txBox="1"/>
          <p:nvPr/>
        </p:nvSpPr>
        <p:spPr>
          <a:xfrm>
            <a:off x="664600" y="4675125"/>
            <a:ext cx="22917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https://media.scistarter.org/stallcatchers-demo/SCDemo_p1.html</a:t>
            </a:r>
            <a:endParaRPr>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id="471" name="Google Shape;471;gce4b64f515_0_16"/>
          <p:cNvPicPr preferRelativeResize="0"/>
          <p:nvPr/>
        </p:nvPicPr>
        <p:blipFill rotWithShape="1">
          <a:blip r:embed="rId3">
            <a:alphaModFix/>
          </a:blip>
          <a:srcRect b="39433" l="1115" r="87509" t="40392"/>
          <a:stretch/>
        </p:blipFill>
        <p:spPr>
          <a:xfrm>
            <a:off x="5497525" y="1839150"/>
            <a:ext cx="1744498" cy="1753974"/>
          </a:xfrm>
          <a:prstGeom prst="rect">
            <a:avLst/>
          </a:prstGeom>
          <a:noFill/>
          <a:ln>
            <a:noFill/>
          </a:ln>
        </p:spPr>
      </p:pic>
      <p:pic>
        <p:nvPicPr>
          <p:cNvPr id="472" name="Google Shape;472;gce4b64f515_0_16"/>
          <p:cNvPicPr preferRelativeResize="0"/>
          <p:nvPr/>
        </p:nvPicPr>
        <p:blipFill rotWithShape="1">
          <a:blip r:embed="rId3">
            <a:alphaModFix/>
          </a:blip>
          <a:srcRect b="38579" l="33011" r="55613" t="41247"/>
          <a:stretch/>
        </p:blipFill>
        <p:spPr>
          <a:xfrm>
            <a:off x="3391800" y="3785525"/>
            <a:ext cx="1744498" cy="1753990"/>
          </a:xfrm>
          <a:prstGeom prst="rect">
            <a:avLst/>
          </a:prstGeom>
          <a:noFill/>
          <a:ln>
            <a:noFill/>
          </a:ln>
        </p:spPr>
      </p:pic>
      <p:sp>
        <p:nvSpPr>
          <p:cNvPr id="473" name="Google Shape;473;gce4b64f515_0_16"/>
          <p:cNvSpPr txBox="1"/>
          <p:nvPr/>
        </p:nvSpPr>
        <p:spPr>
          <a:xfrm>
            <a:off x="1601375" y="488600"/>
            <a:ext cx="9144000" cy="857400"/>
          </a:xfrm>
          <a:prstGeom prst="rect">
            <a:avLst/>
          </a:prstGeom>
          <a:solidFill>
            <a:srgbClr val="EE7E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Arial Black"/>
                <a:ea typeface="Arial Black"/>
                <a:cs typeface="Arial Black"/>
                <a:sym typeface="Arial Black"/>
              </a:rPr>
              <a:t>Enter Stall Catchers!</a:t>
            </a:r>
            <a:endParaRPr b="0" i="0" sz="3600" u="none" cap="none" strike="noStrike">
              <a:solidFill>
                <a:srgbClr val="000000"/>
              </a:solidFill>
              <a:latin typeface="Arial Black"/>
              <a:ea typeface="Arial Black"/>
              <a:cs typeface="Arial Black"/>
              <a:sym typeface="Arial Black"/>
            </a:endParaRPr>
          </a:p>
        </p:txBody>
      </p:sp>
      <p:sp>
        <p:nvSpPr>
          <p:cNvPr id="474" name="Google Shape;474;gce4b64f515_0_16"/>
          <p:cNvSpPr txBox="1"/>
          <p:nvPr/>
        </p:nvSpPr>
        <p:spPr>
          <a:xfrm>
            <a:off x="7333050" y="2262088"/>
            <a:ext cx="2097600" cy="908100"/>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000000"/>
              </a:buClr>
              <a:buSzPts val="2300"/>
              <a:buFont typeface="Arial"/>
              <a:buNone/>
            </a:pPr>
            <a:r>
              <a:rPr b="0" i="0" lang="en-US" sz="2300" u="none" cap="none" strike="noStrike">
                <a:solidFill>
                  <a:srgbClr val="000000"/>
                </a:solidFill>
                <a:latin typeface="Arial Black"/>
                <a:ea typeface="Arial Black"/>
                <a:cs typeface="Arial Black"/>
                <a:sym typeface="Arial Black"/>
              </a:rPr>
              <a:t>50-100</a:t>
            </a:r>
            <a:endParaRPr b="0" i="0" sz="2300" u="none" cap="none" strike="noStrike">
              <a:solidFill>
                <a:srgbClr val="000000"/>
              </a:solidFill>
              <a:latin typeface="Arial Black"/>
              <a:ea typeface="Arial Black"/>
              <a:cs typeface="Arial Black"/>
              <a:sym typeface="Arial Black"/>
            </a:endParaRPr>
          </a:p>
          <a:p>
            <a:pPr indent="0" lvl="0" marL="0" marR="0" rtl="0" algn="l">
              <a:lnSpc>
                <a:spcPct val="115000"/>
              </a:lnSpc>
              <a:spcBef>
                <a:spcPts val="0"/>
              </a:spcBef>
              <a:spcAft>
                <a:spcPts val="0"/>
              </a:spcAft>
              <a:buClr>
                <a:srgbClr val="000000"/>
              </a:buClr>
              <a:buSzPts val="1900"/>
              <a:buFont typeface="Arial"/>
              <a:buNone/>
            </a:pPr>
            <a:r>
              <a:rPr b="0" i="0" lang="en-US" sz="1900" u="none" cap="none" strike="noStrike">
                <a:solidFill>
                  <a:srgbClr val="000000"/>
                </a:solidFill>
                <a:latin typeface="Arial Black"/>
                <a:ea typeface="Arial Black"/>
                <a:cs typeface="Arial Black"/>
                <a:sym typeface="Arial Black"/>
              </a:rPr>
              <a:t>play every day</a:t>
            </a:r>
            <a:endParaRPr b="0" i="0" sz="1900" u="none" cap="none" strike="noStrike">
              <a:solidFill>
                <a:srgbClr val="000000"/>
              </a:solidFill>
              <a:latin typeface="Arial Black"/>
              <a:ea typeface="Arial Black"/>
              <a:cs typeface="Arial Black"/>
              <a:sym typeface="Arial Black"/>
            </a:endParaRPr>
          </a:p>
        </p:txBody>
      </p:sp>
      <p:sp>
        <p:nvSpPr>
          <p:cNvPr id="475" name="Google Shape;475;gce4b64f515_0_16"/>
          <p:cNvSpPr txBox="1"/>
          <p:nvPr/>
        </p:nvSpPr>
        <p:spPr>
          <a:xfrm>
            <a:off x="3913225" y="2262088"/>
            <a:ext cx="1611000" cy="908100"/>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000000"/>
              </a:buClr>
              <a:buSzPts val="2300"/>
              <a:buFont typeface="Arial"/>
              <a:buNone/>
            </a:pPr>
            <a:r>
              <a:rPr b="0" i="0" lang="en-US" sz="2300" u="none" cap="none" strike="noStrike">
                <a:solidFill>
                  <a:srgbClr val="000000"/>
                </a:solidFill>
                <a:latin typeface="Arial Black"/>
                <a:ea typeface="Arial Black"/>
                <a:cs typeface="Arial Black"/>
                <a:sym typeface="Arial Black"/>
              </a:rPr>
              <a:t>&gt;28 000</a:t>
            </a:r>
            <a:endParaRPr b="0" i="0" sz="2300" u="none" cap="none" strike="noStrike">
              <a:solidFill>
                <a:srgbClr val="000000"/>
              </a:solidFill>
              <a:latin typeface="Arial Black"/>
              <a:ea typeface="Arial Black"/>
              <a:cs typeface="Arial Black"/>
              <a:sym typeface="Arial Black"/>
            </a:endParaRPr>
          </a:p>
          <a:p>
            <a:pPr indent="0" lvl="0" marL="0" marR="0" rtl="0" algn="l">
              <a:lnSpc>
                <a:spcPct val="115000"/>
              </a:lnSpc>
              <a:spcBef>
                <a:spcPts val="0"/>
              </a:spcBef>
              <a:spcAft>
                <a:spcPts val="0"/>
              </a:spcAft>
              <a:buClr>
                <a:srgbClr val="000000"/>
              </a:buClr>
              <a:buSzPts val="1900"/>
              <a:buFont typeface="Arial"/>
              <a:buNone/>
            </a:pPr>
            <a:r>
              <a:rPr b="0" i="0" lang="en-US" sz="1900" u="none" cap="none" strike="noStrike">
                <a:solidFill>
                  <a:srgbClr val="000000"/>
                </a:solidFill>
                <a:latin typeface="Arial Black"/>
                <a:ea typeface="Arial Black"/>
                <a:cs typeface="Arial Black"/>
                <a:sym typeface="Arial Black"/>
              </a:rPr>
              <a:t>catchers</a:t>
            </a:r>
            <a:endParaRPr b="0" i="0" sz="1900" u="none" cap="none" strike="noStrike">
              <a:solidFill>
                <a:srgbClr val="000000"/>
              </a:solidFill>
              <a:latin typeface="Arial Black"/>
              <a:ea typeface="Arial Black"/>
              <a:cs typeface="Arial Black"/>
              <a:sym typeface="Arial Black"/>
            </a:endParaRPr>
          </a:p>
        </p:txBody>
      </p:sp>
      <p:sp>
        <p:nvSpPr>
          <p:cNvPr id="476" name="Google Shape;476;gce4b64f515_0_16"/>
          <p:cNvSpPr txBox="1"/>
          <p:nvPr/>
        </p:nvSpPr>
        <p:spPr>
          <a:xfrm>
            <a:off x="5134420" y="4208475"/>
            <a:ext cx="1559100" cy="908100"/>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000000"/>
              </a:buClr>
              <a:buSzPts val="2300"/>
              <a:buFont typeface="Arial"/>
              <a:buNone/>
            </a:pPr>
            <a:r>
              <a:rPr b="0" i="0" lang="en-US" sz="2300" u="none" cap="none" strike="noStrike">
                <a:solidFill>
                  <a:srgbClr val="000000"/>
                </a:solidFill>
                <a:latin typeface="Arial Black"/>
                <a:ea typeface="Arial Black"/>
                <a:cs typeface="Arial Black"/>
                <a:sym typeface="Arial Black"/>
              </a:rPr>
              <a:t>5x </a:t>
            </a:r>
            <a:r>
              <a:rPr b="0" i="0" lang="en-US" sz="1900" u="none" cap="none" strike="noStrike">
                <a:solidFill>
                  <a:srgbClr val="000000"/>
                </a:solidFill>
                <a:latin typeface="Arial Black"/>
                <a:ea typeface="Arial Black"/>
                <a:cs typeface="Arial Black"/>
                <a:sym typeface="Arial Black"/>
              </a:rPr>
              <a:t>faster </a:t>
            </a:r>
            <a:br>
              <a:rPr b="0" i="0" lang="en-US" sz="1900" u="none" cap="none" strike="noStrike">
                <a:solidFill>
                  <a:srgbClr val="000000"/>
                </a:solidFill>
                <a:latin typeface="Arial Black"/>
                <a:ea typeface="Arial Black"/>
                <a:cs typeface="Arial Black"/>
                <a:sym typeface="Arial Black"/>
              </a:rPr>
            </a:br>
            <a:r>
              <a:rPr b="0" i="0" lang="en-US" sz="1900" u="none" cap="none" strike="noStrike">
                <a:solidFill>
                  <a:srgbClr val="000000"/>
                </a:solidFill>
                <a:latin typeface="Arial Black"/>
                <a:ea typeface="Arial Black"/>
                <a:cs typeface="Arial Black"/>
                <a:sym typeface="Arial Black"/>
              </a:rPr>
              <a:t>research</a:t>
            </a:r>
            <a:endParaRPr b="0" i="0" sz="1900" u="none" cap="none" strike="noStrike">
              <a:solidFill>
                <a:srgbClr val="000000"/>
              </a:solidFill>
              <a:latin typeface="Arial Black"/>
              <a:ea typeface="Arial Black"/>
              <a:cs typeface="Arial Black"/>
              <a:sym typeface="Arial Black"/>
            </a:endParaRPr>
          </a:p>
        </p:txBody>
      </p:sp>
      <p:pic>
        <p:nvPicPr>
          <p:cNvPr id="477" name="Google Shape;477;gce4b64f515_0_16"/>
          <p:cNvPicPr preferRelativeResize="0"/>
          <p:nvPr/>
        </p:nvPicPr>
        <p:blipFill rotWithShape="1">
          <a:blip r:embed="rId3">
            <a:alphaModFix/>
          </a:blip>
          <a:srcRect b="39123" l="61260" r="27364" t="40703"/>
          <a:stretch/>
        </p:blipFill>
        <p:spPr>
          <a:xfrm>
            <a:off x="6762150" y="3785553"/>
            <a:ext cx="1744502" cy="1753947"/>
          </a:xfrm>
          <a:prstGeom prst="rect">
            <a:avLst/>
          </a:prstGeom>
          <a:noFill/>
          <a:ln>
            <a:noFill/>
          </a:ln>
        </p:spPr>
      </p:pic>
      <p:sp>
        <p:nvSpPr>
          <p:cNvPr id="478" name="Google Shape;478;gce4b64f515_0_16"/>
          <p:cNvSpPr txBox="1"/>
          <p:nvPr/>
        </p:nvSpPr>
        <p:spPr>
          <a:xfrm>
            <a:off x="8557900" y="4152375"/>
            <a:ext cx="1977600" cy="1020300"/>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000000"/>
              </a:buClr>
              <a:buSzPts val="2300"/>
              <a:buFont typeface="Arial"/>
              <a:buNone/>
            </a:pPr>
            <a:r>
              <a:rPr b="0" i="0" lang="en-US" sz="2300" u="none" cap="none" strike="noStrike">
                <a:solidFill>
                  <a:srgbClr val="000000"/>
                </a:solidFill>
                <a:latin typeface="Arial Black"/>
                <a:ea typeface="Arial Black"/>
                <a:cs typeface="Arial Black"/>
                <a:sym typeface="Arial Black"/>
              </a:rPr>
              <a:t>1-2 </a:t>
            </a:r>
            <a:r>
              <a:rPr b="0" i="0" lang="en-US" sz="1900" u="none" cap="none" strike="noStrike">
                <a:solidFill>
                  <a:srgbClr val="000000"/>
                </a:solidFill>
                <a:latin typeface="Arial Black"/>
                <a:ea typeface="Arial Black"/>
                <a:cs typeface="Arial Black"/>
                <a:sym typeface="Arial Black"/>
              </a:rPr>
              <a:t>months </a:t>
            </a:r>
            <a:br>
              <a:rPr b="0" i="0" lang="en-US" sz="1900" u="none" cap="none" strike="noStrike">
                <a:solidFill>
                  <a:srgbClr val="000000"/>
                </a:solidFill>
                <a:latin typeface="Arial Black"/>
                <a:ea typeface="Arial Black"/>
                <a:cs typeface="Arial Black"/>
                <a:sym typeface="Arial Black"/>
              </a:rPr>
            </a:br>
            <a:r>
              <a:rPr b="0" i="0" lang="en-US" sz="1900" u="none" cap="none" strike="noStrike">
                <a:solidFill>
                  <a:srgbClr val="000000"/>
                </a:solidFill>
                <a:latin typeface="Arial Black"/>
                <a:ea typeface="Arial Black"/>
                <a:cs typeface="Arial Black"/>
                <a:sym typeface="Arial Black"/>
              </a:rPr>
              <a:t>per research question</a:t>
            </a:r>
            <a:endParaRPr b="0" i="0" sz="1900" u="none" cap="none" strike="noStrike">
              <a:solidFill>
                <a:srgbClr val="000000"/>
              </a:solidFill>
              <a:latin typeface="Arial Black"/>
              <a:ea typeface="Arial Black"/>
              <a:cs typeface="Arial Black"/>
              <a:sym typeface="Arial Black"/>
            </a:endParaRPr>
          </a:p>
        </p:txBody>
      </p:sp>
      <p:grpSp>
        <p:nvGrpSpPr>
          <p:cNvPr id="479" name="Google Shape;479;gce4b64f515_0_16"/>
          <p:cNvGrpSpPr/>
          <p:nvPr/>
        </p:nvGrpSpPr>
        <p:grpSpPr>
          <a:xfrm>
            <a:off x="2079904" y="1861334"/>
            <a:ext cx="1744508" cy="1709625"/>
            <a:chOff x="973850" y="932475"/>
            <a:chExt cx="1361726" cy="1369124"/>
          </a:xfrm>
        </p:grpSpPr>
        <p:grpSp>
          <p:nvGrpSpPr>
            <p:cNvPr id="480" name="Google Shape;480;gce4b64f515_0_16"/>
            <p:cNvGrpSpPr/>
            <p:nvPr/>
          </p:nvGrpSpPr>
          <p:grpSpPr>
            <a:xfrm>
              <a:off x="973850" y="932475"/>
              <a:ext cx="1361726" cy="1369124"/>
              <a:chOff x="973850" y="932475"/>
              <a:chExt cx="1361726" cy="1369124"/>
            </a:xfrm>
          </p:grpSpPr>
          <p:grpSp>
            <p:nvGrpSpPr>
              <p:cNvPr id="481" name="Google Shape;481;gce4b64f515_0_16"/>
              <p:cNvGrpSpPr/>
              <p:nvPr/>
            </p:nvGrpSpPr>
            <p:grpSpPr>
              <a:xfrm>
                <a:off x="973850" y="932475"/>
                <a:ext cx="1361726" cy="1369124"/>
                <a:chOff x="515000" y="932488"/>
                <a:chExt cx="1361726" cy="1369124"/>
              </a:xfrm>
            </p:grpSpPr>
            <p:pic>
              <p:nvPicPr>
                <p:cNvPr id="482" name="Google Shape;482;gce4b64f515_0_16"/>
                <p:cNvPicPr preferRelativeResize="0"/>
                <p:nvPr/>
              </p:nvPicPr>
              <p:blipFill rotWithShape="1">
                <a:blip r:embed="rId3">
                  <a:alphaModFix/>
                </a:blip>
                <a:srcRect b="39433" l="1115" r="87509" t="40392"/>
                <a:stretch/>
              </p:blipFill>
              <p:spPr>
                <a:xfrm>
                  <a:off x="515000" y="932488"/>
                  <a:ext cx="1361726" cy="1369124"/>
                </a:xfrm>
                <a:prstGeom prst="rect">
                  <a:avLst/>
                </a:prstGeom>
                <a:noFill/>
                <a:ln>
                  <a:noFill/>
                </a:ln>
              </p:spPr>
            </p:pic>
            <p:sp>
              <p:nvSpPr>
                <p:cNvPr id="483" name="Google Shape;483;gce4b64f515_0_16"/>
                <p:cNvSpPr/>
                <p:nvPr/>
              </p:nvSpPr>
              <p:spPr>
                <a:xfrm>
                  <a:off x="581600" y="1028700"/>
                  <a:ext cx="1228500" cy="1244400"/>
                </a:xfrm>
                <a:prstGeom prst="ellipse">
                  <a:avLst/>
                </a:prstGeom>
                <a:solidFill>
                  <a:srgbClr val="AC7C7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484" name="Google Shape;484;gce4b64f515_0_16"/>
              <p:cNvPicPr preferRelativeResize="0"/>
              <p:nvPr/>
            </p:nvPicPr>
            <p:blipFill rotWithShape="1">
              <a:blip r:embed="rId4">
                <a:alphaModFix/>
              </a:blip>
              <a:srcRect b="0" l="19251" r="55444" t="0"/>
              <a:stretch/>
            </p:blipFill>
            <p:spPr>
              <a:xfrm>
                <a:off x="1218051" y="1162988"/>
                <a:ext cx="873306" cy="908099"/>
              </a:xfrm>
              <a:prstGeom prst="rect">
                <a:avLst/>
              </a:prstGeom>
              <a:noFill/>
              <a:ln>
                <a:noFill/>
              </a:ln>
            </p:spPr>
          </p:pic>
        </p:grpSp>
        <p:sp>
          <p:nvSpPr>
            <p:cNvPr id="485" name="Google Shape;485;gce4b64f515_0_16"/>
            <p:cNvSpPr/>
            <p:nvPr/>
          </p:nvSpPr>
          <p:spPr>
            <a:xfrm rot="-1654208">
              <a:off x="1720365" y="1953749"/>
              <a:ext cx="458912" cy="185177"/>
            </a:xfrm>
            <a:prstGeom prst="rect">
              <a:avLst/>
            </a:prstGeom>
            <a:solidFill>
              <a:srgbClr val="AC7C7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ce4b64f515_0_16"/>
            <p:cNvSpPr/>
            <p:nvPr/>
          </p:nvSpPr>
          <p:spPr>
            <a:xfrm rot="-5552500">
              <a:off x="1958447" y="1240879"/>
              <a:ext cx="243540" cy="91596"/>
            </a:xfrm>
            <a:prstGeom prst="rect">
              <a:avLst/>
            </a:prstGeom>
            <a:solidFill>
              <a:srgbClr val="AC7C7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1" name="Shape 491"/>
        <p:cNvGrpSpPr/>
        <p:nvPr/>
      </p:nvGrpSpPr>
      <p:grpSpPr>
        <a:xfrm>
          <a:off x="0" y="0"/>
          <a:ext cx="0" cy="0"/>
          <a:chOff x="0" y="0"/>
          <a:chExt cx="0" cy="0"/>
        </a:xfrm>
      </p:grpSpPr>
      <p:sp>
        <p:nvSpPr>
          <p:cNvPr id="492" name="Google Shape;492;p2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3" name="Google Shape;493;p24"/>
          <p:cNvSpPr/>
          <p:nvPr/>
        </p:nvSpPr>
        <p:spPr>
          <a:xfrm>
            <a:off x="640080" y="2586994"/>
            <a:ext cx="3474720" cy="18288"/>
          </a:xfrm>
          <a:custGeom>
            <a:rect b="b" l="l" r="r" t="t"/>
            <a:pathLst>
              <a:path extrusionOk="0" fill="none" h="18288" w="347472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extrusionOk="0" h="18288" w="347472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24"/>
          <p:cNvSpPr txBox="1"/>
          <p:nvPr>
            <p:ph idx="1" type="body"/>
          </p:nvPr>
        </p:nvSpPr>
        <p:spPr>
          <a:xfrm>
            <a:off x="640080" y="2872899"/>
            <a:ext cx="4243589" cy="386521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900"/>
              <a:buNone/>
            </a:pPr>
            <a:r>
              <a:rPr lang="en-US" sz="1900">
                <a:latin typeface="Arial"/>
                <a:ea typeface="Arial"/>
                <a:cs typeface="Arial"/>
                <a:sym typeface="Arial"/>
              </a:rPr>
              <a:t>Many libraries across the country are becoming hubs for citizen science, where you can access books, field guides, computers, Wi-Fi, subject matter experts, telescopes and other citizen science resources. </a:t>
            </a:r>
            <a:endParaRPr/>
          </a:p>
          <a:p>
            <a:pPr indent="0" lvl="0" marL="0" rtl="0" algn="l">
              <a:lnSpc>
                <a:spcPct val="90000"/>
              </a:lnSpc>
              <a:spcBef>
                <a:spcPts val="1000"/>
              </a:spcBef>
              <a:spcAft>
                <a:spcPts val="0"/>
              </a:spcAft>
              <a:buClr>
                <a:schemeClr val="dk1"/>
              </a:buClr>
              <a:buSzPts val="1900"/>
              <a:buNone/>
            </a:pPr>
            <a:r>
              <a:rPr lang="en-US" sz="1900">
                <a:latin typeface="Arial"/>
                <a:ea typeface="Arial"/>
                <a:cs typeface="Arial"/>
                <a:sym typeface="Arial"/>
              </a:rPr>
              <a:t>Some libraries are even housing Citizen Science Kits with specialized tool to check-out that can help you complete a project! </a:t>
            </a:r>
            <a:endParaRPr/>
          </a:p>
        </p:txBody>
      </p:sp>
      <p:pic>
        <p:nvPicPr>
          <p:cNvPr descr="A picture containing sky, building, arch&#10;&#10;Description automatically generated" id="495" name="Google Shape;495;p24"/>
          <p:cNvPicPr preferRelativeResize="0"/>
          <p:nvPr/>
        </p:nvPicPr>
        <p:blipFill rotWithShape="1">
          <a:blip r:embed="rId3">
            <a:alphaModFix/>
          </a:blip>
          <a:srcRect b="-1" l="17128" r="15917" t="0"/>
          <a:stretch/>
        </p:blipFill>
        <p:spPr>
          <a:xfrm>
            <a:off x="5311702" y="10"/>
            <a:ext cx="6878775" cy="6857990"/>
          </a:xfrm>
          <a:custGeom>
            <a:rect b="b" l="l" r="r" t="t"/>
            <a:pathLst>
              <a:path extrusionOk="0" h="6858000" w="6878775">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pic>
        <p:nvPicPr>
          <p:cNvPr id="496" name="Google Shape;496;p24"/>
          <p:cNvPicPr preferRelativeResize="0"/>
          <p:nvPr/>
        </p:nvPicPr>
        <p:blipFill rotWithShape="1">
          <a:blip r:embed="rId4">
            <a:alphaModFix/>
          </a:blip>
          <a:srcRect b="0" l="0" r="0" t="0"/>
          <a:stretch/>
        </p:blipFill>
        <p:spPr>
          <a:xfrm>
            <a:off x="10244198" y="6308199"/>
            <a:ext cx="1826440" cy="515969"/>
          </a:xfrm>
          <a:prstGeom prst="rect">
            <a:avLst/>
          </a:prstGeom>
          <a:solidFill>
            <a:schemeClr val="lt1"/>
          </a:solidFill>
          <a:ln>
            <a:noFill/>
          </a:ln>
        </p:spPr>
      </p:pic>
      <p:pic>
        <p:nvPicPr>
          <p:cNvPr descr="Text&#10;&#10;Description automatically generated" id="497" name="Google Shape;497;p24"/>
          <p:cNvPicPr preferRelativeResize="0"/>
          <p:nvPr/>
        </p:nvPicPr>
        <p:blipFill rotWithShape="1">
          <a:blip r:embed="rId5">
            <a:alphaModFix/>
          </a:blip>
          <a:srcRect b="0" l="0" r="0" t="0"/>
          <a:stretch/>
        </p:blipFill>
        <p:spPr>
          <a:xfrm>
            <a:off x="640080" y="326077"/>
            <a:ext cx="3601557" cy="1942016"/>
          </a:xfrm>
          <a:prstGeom prst="rect">
            <a:avLst/>
          </a:prstGeom>
          <a:noFill/>
          <a:ln>
            <a:noFill/>
          </a:ln>
        </p:spPr>
      </p:pic>
      <p:sp>
        <p:nvSpPr>
          <p:cNvPr id="498" name="Google Shape;498;p24"/>
          <p:cNvSpPr txBox="1"/>
          <p:nvPr/>
        </p:nvSpPr>
        <p:spPr>
          <a:xfrm>
            <a:off x="638555" y="6022312"/>
            <a:ext cx="3720332" cy="646331"/>
          </a:xfrm>
          <a:prstGeom prst="rect">
            <a:avLst/>
          </a:prstGeom>
          <a:solidFill>
            <a:srgbClr val="EE7E3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Visit</a:t>
            </a:r>
            <a:r>
              <a:rPr lang="en-US" sz="1800">
                <a:solidFill>
                  <a:schemeClr val="dk1"/>
                </a:solidFill>
                <a:latin typeface="Arial Black"/>
                <a:ea typeface="Arial Black"/>
                <a:cs typeface="Arial Black"/>
                <a:sym typeface="Arial Black"/>
              </a:rPr>
              <a:t> </a:t>
            </a:r>
            <a:r>
              <a:rPr lang="en-US" sz="1800" u="sng">
                <a:solidFill>
                  <a:schemeClr val="dk1"/>
                </a:solidFill>
                <a:latin typeface="Arial Black"/>
                <a:ea typeface="Arial Black"/>
                <a:cs typeface="Arial Black"/>
                <a:sym typeface="Arial Black"/>
              </a:rPr>
              <a:t>SciStarter.org/Library </a:t>
            </a:r>
            <a:r>
              <a:rPr lang="en-US" sz="1800">
                <a:solidFill>
                  <a:schemeClr val="dk1"/>
                </a:solidFill>
                <a:latin typeface="Arial"/>
                <a:ea typeface="Arial"/>
                <a:cs typeface="Arial"/>
                <a:sym typeface="Arial"/>
              </a:rPr>
              <a:t>for more information.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3" name="Shape 503"/>
        <p:cNvGrpSpPr/>
        <p:nvPr/>
      </p:nvGrpSpPr>
      <p:grpSpPr>
        <a:xfrm>
          <a:off x="0" y="0"/>
          <a:ext cx="0" cy="0"/>
          <a:chOff x="0" y="0"/>
          <a:chExt cx="0" cy="0"/>
        </a:xfrm>
      </p:grpSpPr>
      <p:sp>
        <p:nvSpPr>
          <p:cNvPr id="504" name="Google Shape;504;p25"/>
          <p:cNvSpPr/>
          <p:nvPr/>
        </p:nvSpPr>
        <p:spPr>
          <a:xfrm>
            <a:off x="7555992" y="0"/>
            <a:ext cx="4636008"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25"/>
          <p:cNvSpPr/>
          <p:nvPr/>
        </p:nvSpPr>
        <p:spPr>
          <a:xfrm>
            <a:off x="7555992" y="0"/>
            <a:ext cx="4636008" cy="6858000"/>
          </a:xfrm>
          <a:prstGeom prst="rect">
            <a:avLst/>
          </a:prstGeom>
          <a:solidFill>
            <a:srgbClr val="F37D2D"/>
          </a:solidFill>
          <a:ln cap="flat" cmpd="sng" w="12700">
            <a:solidFill>
              <a:srgbClr val="F37D2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6" name="Google Shape;506;p25"/>
          <p:cNvSpPr txBox="1"/>
          <p:nvPr>
            <p:ph type="title"/>
          </p:nvPr>
        </p:nvSpPr>
        <p:spPr>
          <a:xfrm>
            <a:off x="8280971" y="712269"/>
            <a:ext cx="3911029" cy="550226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2800"/>
              <a:buFont typeface="Arial Black"/>
              <a:buNone/>
            </a:pPr>
            <a:r>
              <a:rPr lang="en-US" sz="2800">
                <a:solidFill>
                  <a:srgbClr val="FFFFFF"/>
                </a:solidFill>
                <a:latin typeface="Arial Black"/>
                <a:ea typeface="Arial Black"/>
                <a:cs typeface="Arial Black"/>
                <a:sym typeface="Arial Black"/>
              </a:rPr>
              <a:t>Benefits to Science &amp; Society </a:t>
            </a:r>
            <a:br>
              <a:rPr lang="en-US" sz="2800">
                <a:solidFill>
                  <a:srgbClr val="FFFFFF"/>
                </a:solidFill>
                <a:latin typeface="Arial Black"/>
                <a:ea typeface="Arial Black"/>
                <a:cs typeface="Arial Black"/>
                <a:sym typeface="Arial Black"/>
              </a:rPr>
            </a:br>
            <a:br>
              <a:rPr lang="en-US" sz="2800">
                <a:solidFill>
                  <a:srgbClr val="FFFFFF"/>
                </a:solidFill>
                <a:latin typeface="Arial Black"/>
                <a:ea typeface="Arial Black"/>
                <a:cs typeface="Arial Black"/>
                <a:sym typeface="Arial Black"/>
              </a:rPr>
            </a:br>
            <a:r>
              <a:rPr lang="en-US" sz="2800">
                <a:solidFill>
                  <a:srgbClr val="FFFFFF"/>
                </a:solidFill>
                <a:latin typeface="Arial"/>
                <a:ea typeface="Arial"/>
                <a:cs typeface="Arial"/>
                <a:sym typeface="Arial"/>
              </a:rPr>
              <a:t>Citizen science enables people from all walks of life to actively learn more about the world and address issues they are curious or concerned about.</a:t>
            </a:r>
            <a:endParaRPr/>
          </a:p>
        </p:txBody>
      </p:sp>
      <p:cxnSp>
        <p:nvCxnSpPr>
          <p:cNvPr id="507" name="Google Shape;507;p25"/>
          <p:cNvCxnSpPr/>
          <p:nvPr/>
        </p:nvCxnSpPr>
        <p:spPr>
          <a:xfrm>
            <a:off x="8124300" y="2395983"/>
            <a:ext cx="0" cy="2228850"/>
          </a:xfrm>
          <a:prstGeom prst="straightConnector1">
            <a:avLst/>
          </a:prstGeom>
          <a:noFill/>
          <a:ln cap="flat" cmpd="sng" w="19050">
            <a:solidFill>
              <a:schemeClr val="lt1">
                <a:alpha val="60000"/>
              </a:schemeClr>
            </a:solidFill>
            <a:prstDash val="solid"/>
            <a:miter lim="800000"/>
            <a:headEnd len="sm" w="sm" type="none"/>
            <a:tailEnd len="sm" w="sm" type="none"/>
          </a:ln>
        </p:spPr>
      </p:cxnSp>
      <p:sp>
        <p:nvSpPr>
          <p:cNvPr id="508" name="Google Shape;508;p25"/>
          <p:cNvSpPr/>
          <p:nvPr/>
        </p:nvSpPr>
        <p:spPr>
          <a:xfrm>
            <a:off x="1332286" y="568923"/>
            <a:ext cx="1070121" cy="1070121"/>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Group of people with solid fill" id="509" name="Google Shape;509;p25"/>
          <p:cNvSpPr/>
          <p:nvPr/>
        </p:nvSpPr>
        <p:spPr>
          <a:xfrm>
            <a:off x="1560344" y="796982"/>
            <a:ext cx="614003" cy="614003"/>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5"/>
          <p:cNvSpPr/>
          <p:nvPr/>
        </p:nvSpPr>
        <p:spPr>
          <a:xfrm>
            <a:off x="990198" y="1972361"/>
            <a:ext cx="1754296" cy="1407206"/>
          </a:xfrm>
          <a:custGeom>
            <a:rect b="b" l="l" r="r" t="t"/>
            <a:pathLst>
              <a:path extrusionOk="0" h="1407206" w="1754296">
                <a:moveTo>
                  <a:pt x="0" y="0"/>
                </a:moveTo>
                <a:lnTo>
                  <a:pt x="1754296" y="0"/>
                </a:lnTo>
                <a:lnTo>
                  <a:pt x="1754296" y="1407206"/>
                </a:lnTo>
                <a:lnTo>
                  <a:pt x="0" y="1407206"/>
                </a:lnTo>
                <a:lnTo>
                  <a:pt x="0" y="0"/>
                </a:lnTo>
                <a:close/>
              </a:path>
            </a:pathLst>
          </a:cu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cap="none">
                <a:solidFill>
                  <a:schemeClr val="dk1"/>
                </a:solidFill>
                <a:latin typeface="Arial"/>
                <a:ea typeface="Arial"/>
                <a:cs typeface="Arial"/>
                <a:sym typeface="Arial"/>
              </a:rPr>
              <a:t>BROADENS THE SCOPE OF WHO CAN CONTRIBUTE TO SCIENCE. </a:t>
            </a:r>
            <a:endParaRPr sz="1400">
              <a:solidFill>
                <a:schemeClr val="dk1"/>
              </a:solidFill>
              <a:latin typeface="Arial"/>
              <a:ea typeface="Arial"/>
              <a:cs typeface="Arial"/>
              <a:sym typeface="Arial"/>
            </a:endParaRPr>
          </a:p>
        </p:txBody>
      </p:sp>
      <p:sp>
        <p:nvSpPr>
          <p:cNvPr id="511" name="Google Shape;511;p25"/>
          <p:cNvSpPr/>
          <p:nvPr/>
        </p:nvSpPr>
        <p:spPr>
          <a:xfrm>
            <a:off x="4683791" y="567039"/>
            <a:ext cx="1070121" cy="1070121"/>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Research" id="512" name="Google Shape;512;p25"/>
          <p:cNvSpPr/>
          <p:nvPr/>
        </p:nvSpPr>
        <p:spPr>
          <a:xfrm>
            <a:off x="4911850" y="795098"/>
            <a:ext cx="614003" cy="614003"/>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5"/>
          <p:cNvSpPr/>
          <p:nvPr/>
        </p:nvSpPr>
        <p:spPr>
          <a:xfrm>
            <a:off x="4127806" y="1970476"/>
            <a:ext cx="2182089" cy="1407206"/>
          </a:xfrm>
          <a:custGeom>
            <a:rect b="b" l="l" r="r" t="t"/>
            <a:pathLst>
              <a:path extrusionOk="0" h="1407206" w="1754296">
                <a:moveTo>
                  <a:pt x="0" y="0"/>
                </a:moveTo>
                <a:lnTo>
                  <a:pt x="1754296" y="0"/>
                </a:lnTo>
                <a:lnTo>
                  <a:pt x="1754296" y="1407206"/>
                </a:lnTo>
                <a:lnTo>
                  <a:pt x="0" y="1407206"/>
                </a:lnTo>
                <a:lnTo>
                  <a:pt x="0" y="0"/>
                </a:lnTo>
                <a:close/>
              </a:path>
            </a:pathLst>
          </a:cu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Arial"/>
              <a:buNone/>
            </a:pPr>
            <a:r>
              <a:rPr lang="en-US" sz="1400" cap="none">
                <a:solidFill>
                  <a:schemeClr val="dk1"/>
                </a:solidFill>
                <a:latin typeface="Arial"/>
                <a:ea typeface="Arial"/>
                <a:cs typeface="Arial"/>
                <a:sym typeface="Arial"/>
              </a:rPr>
              <a:t>ENABLES</a:t>
            </a:r>
            <a:r>
              <a:rPr b="0" i="0" lang="en-US" sz="1400" cap="none">
                <a:solidFill>
                  <a:schemeClr val="dk1"/>
                </a:solidFill>
                <a:latin typeface="Arial"/>
                <a:ea typeface="Arial"/>
                <a:cs typeface="Arial"/>
                <a:sym typeface="Arial"/>
              </a:rPr>
              <a:t> PARTICIPANTS TO ENGAGE IN DATA COLLECTION, ANALYSIS, AND INTERPRETATION.</a:t>
            </a:r>
            <a:endParaRPr sz="1400">
              <a:solidFill>
                <a:schemeClr val="dk1"/>
              </a:solidFill>
              <a:latin typeface="Arial"/>
              <a:ea typeface="Arial"/>
              <a:cs typeface="Arial"/>
              <a:sym typeface="Arial"/>
            </a:endParaRPr>
          </a:p>
        </p:txBody>
      </p:sp>
      <p:sp>
        <p:nvSpPr>
          <p:cNvPr id="514" name="Google Shape;514;p25"/>
          <p:cNvSpPr/>
          <p:nvPr/>
        </p:nvSpPr>
        <p:spPr>
          <a:xfrm>
            <a:off x="1337829" y="3554712"/>
            <a:ext cx="1070121" cy="1070121"/>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5"/>
          <p:cNvSpPr/>
          <p:nvPr/>
        </p:nvSpPr>
        <p:spPr>
          <a:xfrm>
            <a:off x="784360" y="4939644"/>
            <a:ext cx="2165967" cy="1407206"/>
          </a:xfrm>
          <a:custGeom>
            <a:rect b="b" l="l" r="r" t="t"/>
            <a:pathLst>
              <a:path extrusionOk="0" h="1407206" w="1754296">
                <a:moveTo>
                  <a:pt x="0" y="0"/>
                </a:moveTo>
                <a:lnTo>
                  <a:pt x="1754296" y="0"/>
                </a:lnTo>
                <a:lnTo>
                  <a:pt x="1754296" y="1407206"/>
                </a:lnTo>
                <a:lnTo>
                  <a:pt x="0" y="1407206"/>
                </a:lnTo>
                <a:lnTo>
                  <a:pt x="0" y="0"/>
                </a:lnTo>
                <a:close/>
              </a:path>
            </a:pathLst>
          </a:cu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Arial"/>
              <a:buNone/>
            </a:pPr>
            <a:r>
              <a:rPr lang="en-US" sz="1400" cap="none">
                <a:solidFill>
                  <a:schemeClr val="dk1"/>
                </a:solidFill>
                <a:latin typeface="Arial"/>
                <a:ea typeface="Arial"/>
                <a:cs typeface="Arial"/>
                <a:sym typeface="Arial"/>
              </a:rPr>
              <a:t>ENABLES PARTICIPANTS TO LEARN </a:t>
            </a:r>
            <a:r>
              <a:rPr b="0" i="0" lang="en-US" sz="1400" cap="none">
                <a:solidFill>
                  <a:schemeClr val="dk1"/>
                </a:solidFill>
                <a:latin typeface="Arial"/>
                <a:ea typeface="Arial"/>
                <a:cs typeface="Arial"/>
                <a:sym typeface="Arial"/>
              </a:rPr>
              <a:t>ABOUT THE NATURE OF SCIENCE AND SCIENTIFIC REASONING.</a:t>
            </a:r>
            <a:endParaRPr sz="1400">
              <a:solidFill>
                <a:schemeClr val="dk1"/>
              </a:solidFill>
              <a:latin typeface="Arial"/>
              <a:ea typeface="Arial"/>
              <a:cs typeface="Arial"/>
              <a:sym typeface="Arial"/>
            </a:endParaRPr>
          </a:p>
        </p:txBody>
      </p:sp>
      <p:sp>
        <p:nvSpPr>
          <p:cNvPr id="516" name="Google Shape;516;p25"/>
          <p:cNvSpPr/>
          <p:nvPr/>
        </p:nvSpPr>
        <p:spPr>
          <a:xfrm>
            <a:off x="4707683" y="3607545"/>
            <a:ext cx="1070121" cy="1070121"/>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Exponential Graph with solid fill" id="517" name="Google Shape;517;p25"/>
          <p:cNvSpPr/>
          <p:nvPr/>
        </p:nvSpPr>
        <p:spPr>
          <a:xfrm>
            <a:off x="4935742" y="3835603"/>
            <a:ext cx="614003" cy="614003"/>
          </a:xfrm>
          <a:prstGeom prst="rect">
            <a:avLst/>
          </a:prstGeom>
          <a:blipFill rotWithShape="1">
            <a:blip r:embed="rId5">
              <a:alphaModFix/>
            </a:blip>
            <a:stretch>
              <a:fillRect b="0" l="0" r="0" t="0"/>
            </a:stretch>
          </a:blipFill>
          <a:ln cap="flat" cmpd="sng" w="12700">
            <a:solidFill>
              <a:srgbClr val="7F7F7F">
                <a:alpha val="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5"/>
          <p:cNvSpPr/>
          <p:nvPr/>
        </p:nvSpPr>
        <p:spPr>
          <a:xfrm>
            <a:off x="4365595" y="4939644"/>
            <a:ext cx="1754296" cy="1407206"/>
          </a:xfrm>
          <a:custGeom>
            <a:rect b="b" l="l" r="r" t="t"/>
            <a:pathLst>
              <a:path extrusionOk="0" h="1407206" w="1754296">
                <a:moveTo>
                  <a:pt x="0" y="0"/>
                </a:moveTo>
                <a:lnTo>
                  <a:pt x="1754296" y="0"/>
                </a:lnTo>
                <a:lnTo>
                  <a:pt x="1754296" y="1407206"/>
                </a:lnTo>
                <a:lnTo>
                  <a:pt x="0" y="1407206"/>
                </a:lnTo>
                <a:lnTo>
                  <a:pt x="0" y="0"/>
                </a:lnTo>
                <a:close/>
              </a:path>
            </a:pathLst>
          </a:cu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Arial"/>
              <a:buNone/>
            </a:pPr>
            <a:r>
              <a:rPr lang="en-US" sz="1400" cap="none">
                <a:solidFill>
                  <a:schemeClr val="dk1"/>
                </a:solidFill>
                <a:latin typeface="Arial"/>
                <a:ea typeface="Arial"/>
                <a:cs typeface="Arial"/>
                <a:sym typeface="Arial"/>
              </a:rPr>
              <a:t>ACCELERATES IMPORTANT RESEARCH AND DISCOVERY</a:t>
            </a:r>
            <a:r>
              <a:rPr lang="en-US" sz="1200" cap="none">
                <a:solidFill>
                  <a:schemeClr val="dk1"/>
                </a:solidFill>
                <a:latin typeface="Calibri"/>
                <a:ea typeface="Calibri"/>
                <a:cs typeface="Calibri"/>
                <a:sym typeface="Calibri"/>
              </a:rPr>
              <a:t>. </a:t>
            </a:r>
            <a:endParaRPr/>
          </a:p>
        </p:txBody>
      </p:sp>
      <p:pic>
        <p:nvPicPr>
          <p:cNvPr id="519" name="Google Shape;519;p25"/>
          <p:cNvPicPr preferRelativeResize="0"/>
          <p:nvPr/>
        </p:nvPicPr>
        <p:blipFill rotWithShape="1">
          <a:blip r:embed="rId6">
            <a:alphaModFix/>
          </a:blip>
          <a:srcRect b="0" l="0" r="0" t="0"/>
          <a:stretch/>
        </p:blipFill>
        <p:spPr>
          <a:xfrm>
            <a:off x="10244198" y="6308199"/>
            <a:ext cx="1826440" cy="515969"/>
          </a:xfrm>
          <a:prstGeom prst="rect">
            <a:avLst/>
          </a:prstGeom>
          <a:solidFill>
            <a:schemeClr val="lt1"/>
          </a:solidFill>
          <a:ln>
            <a:noFill/>
          </a:ln>
        </p:spPr>
      </p:pic>
      <p:pic>
        <p:nvPicPr>
          <p:cNvPr descr="Head with gears with solid fill" id="520" name="Google Shape;520;p25"/>
          <p:cNvPicPr preferRelativeResize="0"/>
          <p:nvPr/>
        </p:nvPicPr>
        <p:blipFill rotWithShape="1">
          <a:blip r:embed="rId7">
            <a:alphaModFix/>
          </a:blip>
          <a:srcRect b="0" l="0" r="0" t="0"/>
          <a:stretch/>
        </p:blipFill>
        <p:spPr>
          <a:xfrm>
            <a:off x="1519653" y="3754224"/>
            <a:ext cx="695382" cy="69538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5" name="Shape 525"/>
        <p:cNvGrpSpPr/>
        <p:nvPr/>
      </p:nvGrpSpPr>
      <p:grpSpPr>
        <a:xfrm>
          <a:off x="0" y="0"/>
          <a:ext cx="0" cy="0"/>
          <a:chOff x="0" y="0"/>
          <a:chExt cx="0" cy="0"/>
        </a:xfrm>
      </p:grpSpPr>
      <p:sp>
        <p:nvSpPr>
          <p:cNvPr id="526" name="Google Shape;526;p26"/>
          <p:cNvSpPr/>
          <p:nvPr/>
        </p:nvSpPr>
        <p:spPr>
          <a:xfrm>
            <a:off x="1525"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7" name="Google Shape;527;p26"/>
          <p:cNvSpPr/>
          <p:nvPr/>
        </p:nvSpPr>
        <p:spPr>
          <a:xfrm>
            <a:off x="640080" y="2586994"/>
            <a:ext cx="3474720" cy="18288"/>
          </a:xfrm>
          <a:custGeom>
            <a:rect b="b" l="l" r="r" t="t"/>
            <a:pathLst>
              <a:path extrusionOk="0" fill="none" h="18288" w="347472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extrusionOk="0" h="18288" w="347472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8" name="Google Shape;528;p26"/>
          <p:cNvSpPr txBox="1"/>
          <p:nvPr/>
        </p:nvSpPr>
        <p:spPr>
          <a:xfrm>
            <a:off x="559608" y="1036606"/>
            <a:ext cx="4404531" cy="1200329"/>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4000">
                <a:solidFill>
                  <a:schemeClr val="dk1"/>
                </a:solidFill>
                <a:latin typeface="Arial Black"/>
                <a:ea typeface="Arial Black"/>
                <a:cs typeface="Arial Black"/>
                <a:sym typeface="Arial Black"/>
              </a:rPr>
              <a:t>Now you’re ready! </a:t>
            </a:r>
            <a:endParaRPr/>
          </a:p>
        </p:txBody>
      </p:sp>
      <p:sp>
        <p:nvSpPr>
          <p:cNvPr id="529" name="Google Shape;529;p26"/>
          <p:cNvSpPr txBox="1"/>
          <p:nvPr/>
        </p:nvSpPr>
        <p:spPr>
          <a:xfrm>
            <a:off x="559608" y="2801299"/>
            <a:ext cx="4014113"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Arial"/>
                <a:ea typeface="Arial"/>
                <a:cs typeface="Arial"/>
                <a:sym typeface="Arial"/>
              </a:rPr>
              <a:t>Complete the Foundations of Citizen Science Training and earn a badge. </a:t>
            </a:r>
            <a:endParaRPr/>
          </a:p>
        </p:txBody>
      </p:sp>
      <p:pic>
        <p:nvPicPr>
          <p:cNvPr id="530" name="Google Shape;530;p26"/>
          <p:cNvPicPr preferRelativeResize="0"/>
          <p:nvPr/>
        </p:nvPicPr>
        <p:blipFill rotWithShape="1">
          <a:blip r:embed="rId3">
            <a:alphaModFix/>
          </a:blip>
          <a:srcRect b="5168" l="0" r="3215" t="19177"/>
          <a:stretch/>
        </p:blipFill>
        <p:spPr>
          <a:xfrm>
            <a:off x="4888020" y="1167601"/>
            <a:ext cx="6880744" cy="3361602"/>
          </a:xfrm>
          <a:prstGeom prst="rect">
            <a:avLst/>
          </a:prstGeom>
          <a:noFill/>
          <a:ln>
            <a:noFill/>
          </a:ln>
          <a:effectLst>
            <a:outerShdw blurRad="292100" rotWithShape="0" algn="tl" dir="2700000" dist="139700">
              <a:srgbClr val="333333">
                <a:alpha val="64705"/>
              </a:srgbClr>
            </a:outerShdw>
          </a:effectLst>
        </p:spPr>
      </p:pic>
      <p:sp>
        <p:nvSpPr>
          <p:cNvPr id="531" name="Google Shape;531;p26"/>
          <p:cNvSpPr txBox="1"/>
          <p:nvPr/>
        </p:nvSpPr>
        <p:spPr>
          <a:xfrm>
            <a:off x="4888025" y="4678275"/>
            <a:ext cx="6918900" cy="400200"/>
          </a:xfrm>
          <a:prstGeom prst="rect">
            <a:avLst/>
          </a:prstGeom>
          <a:solidFill>
            <a:srgbClr val="EE7E32"/>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Visit</a:t>
            </a:r>
            <a:r>
              <a:rPr lang="en-US" sz="2000">
                <a:solidFill>
                  <a:schemeClr val="dk1"/>
                </a:solidFill>
                <a:latin typeface="Calibri"/>
                <a:ea typeface="Calibri"/>
                <a:cs typeface="Calibri"/>
                <a:sym typeface="Calibri"/>
              </a:rPr>
              <a:t> </a:t>
            </a:r>
            <a:r>
              <a:rPr lang="en-US" sz="2000">
                <a:solidFill>
                  <a:schemeClr val="dk1"/>
                </a:solidFill>
                <a:latin typeface="Arial Black"/>
                <a:ea typeface="Arial Black"/>
                <a:cs typeface="Arial Black"/>
                <a:sym typeface="Arial Black"/>
              </a:rPr>
              <a:t>SciStarter.com/Training</a:t>
            </a:r>
            <a:r>
              <a:rPr lang="en-US" sz="2000">
                <a:solidFill>
                  <a:schemeClr val="dk1"/>
                </a:solidFill>
                <a:latin typeface="Arial"/>
                <a:ea typeface="Arial"/>
                <a:cs typeface="Arial"/>
                <a:sym typeface="Arial"/>
              </a:rPr>
              <a:t> for more information.</a:t>
            </a:r>
            <a:endParaRPr/>
          </a:p>
        </p:txBody>
      </p:sp>
      <p:pic>
        <p:nvPicPr>
          <p:cNvPr id="532" name="Google Shape;532;p26"/>
          <p:cNvPicPr preferRelativeResize="0"/>
          <p:nvPr/>
        </p:nvPicPr>
        <p:blipFill rotWithShape="1">
          <a:blip r:embed="rId4">
            <a:alphaModFix/>
          </a:blip>
          <a:srcRect b="0" l="0" r="0" t="0"/>
          <a:stretch/>
        </p:blipFill>
        <p:spPr>
          <a:xfrm>
            <a:off x="10244198" y="6308199"/>
            <a:ext cx="1826440" cy="515969"/>
          </a:xfrm>
          <a:prstGeom prst="rect">
            <a:avLst/>
          </a:prstGeom>
          <a:solidFill>
            <a:schemeClr val="lt1"/>
          </a:solid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7" name="Shape 537"/>
        <p:cNvGrpSpPr/>
        <p:nvPr/>
      </p:nvGrpSpPr>
      <p:grpSpPr>
        <a:xfrm>
          <a:off x="0" y="0"/>
          <a:ext cx="0" cy="0"/>
          <a:chOff x="0" y="0"/>
          <a:chExt cx="0" cy="0"/>
        </a:xfrm>
      </p:grpSpPr>
      <p:sp>
        <p:nvSpPr>
          <p:cNvPr id="538" name="Google Shape;538;gcceeb6c263_0_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9" name="Google Shape;539;gcceeb6c263_0_0"/>
          <p:cNvSpPr/>
          <p:nvPr/>
        </p:nvSpPr>
        <p:spPr>
          <a:xfrm>
            <a:off x="1114425" y="0"/>
            <a:ext cx="9963150" cy="6858000"/>
          </a:xfrm>
          <a:custGeom>
            <a:rect b="b" l="l" r="r" t="t"/>
            <a:pathLst>
              <a:path extrusionOk="0" h="6858000" w="996315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cap="flat" cmpd="sng" w="9525">
            <a:solidFill>
              <a:srgbClr val="EFEFEF"/>
            </a:solidFill>
            <a:prstDash val="solid"/>
            <a:miter lim="800000"/>
            <a:headEnd len="sm" w="sm" type="none"/>
            <a:tailEnd len="sm" w="sm" type="none"/>
          </a:ln>
          <a:effectLst>
            <a:outerShdw blurRad="139700" sx="102000" rotWithShape="0" algn="ctr" sy="102000">
              <a:srgbClr val="D8D8D8">
                <a:alpha val="3765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0" name="Google Shape;540;gcceeb6c263_0_0"/>
          <p:cNvSpPr/>
          <p:nvPr/>
        </p:nvSpPr>
        <p:spPr>
          <a:xfrm>
            <a:off x="1121664" y="0"/>
            <a:ext cx="9938242" cy="6858000"/>
          </a:xfrm>
          <a:custGeom>
            <a:rect b="b" l="l" r="r" t="t"/>
            <a:pathLst>
              <a:path extrusionOk="0" h="6858000" w="996315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1" name="Google Shape;541;gcceeb6c263_0_0"/>
          <p:cNvSpPr txBox="1"/>
          <p:nvPr>
            <p:ph type="ctrTitle"/>
          </p:nvPr>
        </p:nvSpPr>
        <p:spPr>
          <a:xfrm>
            <a:off x="1524003" y="1999615"/>
            <a:ext cx="9144000" cy="27639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Arial"/>
              <a:buNone/>
            </a:pPr>
            <a:r>
              <a:rPr lang="en-US" sz="4900">
                <a:latin typeface="Arial Black"/>
                <a:ea typeface="Arial Black"/>
                <a:cs typeface="Arial Black"/>
                <a:sym typeface="Arial Black"/>
              </a:rPr>
              <a:t>Questions? </a:t>
            </a:r>
            <a:endParaRPr sz="6900">
              <a:latin typeface="Arial Black"/>
              <a:ea typeface="Arial Black"/>
              <a:cs typeface="Arial Black"/>
              <a:sym typeface="Arial Black"/>
            </a:endParaRPr>
          </a:p>
        </p:txBody>
      </p:sp>
      <p:sp>
        <p:nvSpPr>
          <p:cNvPr id="542" name="Google Shape;542;gcceeb6c263_0_0"/>
          <p:cNvSpPr/>
          <p:nvPr/>
        </p:nvSpPr>
        <p:spPr>
          <a:xfrm>
            <a:off x="3718560" y="5524786"/>
            <a:ext cx="4755000" cy="273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543" name="Google Shape;543;gcceeb6c263_0_0"/>
          <p:cNvPicPr preferRelativeResize="0"/>
          <p:nvPr/>
        </p:nvPicPr>
        <p:blipFill rotWithShape="1">
          <a:blip r:embed="rId3">
            <a:alphaModFix/>
          </a:blip>
          <a:srcRect b="0" l="0" r="0" t="0"/>
          <a:stretch/>
        </p:blipFill>
        <p:spPr>
          <a:xfrm>
            <a:off x="10244198" y="6308199"/>
            <a:ext cx="1826440" cy="51596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2021-03-03T18:54:23Z</dcterms:created>
  <dc:creator>Tara Cox</dc:creator>
</cp:coreProperties>
</file>